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8" r:id="rId4"/>
    <p:sldId id="259" r:id="rId5"/>
    <p:sldId id="260" r:id="rId6"/>
    <p:sldId id="261" r:id="rId7"/>
    <p:sldId id="262" r:id="rId8"/>
    <p:sldId id="263" r:id="rId9"/>
    <p:sldId id="264" r:id="rId10"/>
    <p:sldId id="266" r:id="rId11"/>
    <p:sldId id="265" r:id="rId12"/>
    <p:sldId id="268" r:id="rId13"/>
    <p:sldId id="272" r:id="rId14"/>
    <p:sldId id="289" r:id="rId15"/>
    <p:sldId id="282" r:id="rId16"/>
    <p:sldId id="283" r:id="rId17"/>
    <p:sldId id="270" r:id="rId18"/>
    <p:sldId id="271" r:id="rId19"/>
    <p:sldId id="273" r:id="rId20"/>
    <p:sldId id="286" r:id="rId21"/>
    <p:sldId id="290" r:id="rId22"/>
    <p:sldId id="274" r:id="rId23"/>
    <p:sldId id="291" r:id="rId24"/>
    <p:sldId id="275" r:id="rId25"/>
    <p:sldId id="287" r:id="rId26"/>
    <p:sldId id="288" r:id="rId27"/>
    <p:sldId id="278" r:id="rId28"/>
    <p:sldId id="279" r:id="rId2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EE36009-6AE1-4E84-A850-83FA430CB664}" type="datetimeFigureOut">
              <a:rPr lang="vi-VN" smtClean="0"/>
              <a:t>15/05/2019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17993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E36009-6AE1-4E84-A850-83FA430CB664}" type="datetimeFigureOut">
              <a:rPr lang="vi-VN" smtClean="0"/>
              <a:t>15/05/2019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277095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E36009-6AE1-4E84-A850-83FA430CB664}" type="datetimeFigureOut">
              <a:rPr lang="vi-VN" smtClean="0"/>
              <a:t>15/05/2019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53248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6CF624-F4C2-4821-82CB-F368A5A8F3D8}" type="slidenum">
              <a:rPr lang="en-US"/>
              <a:pPr>
                <a:defRPr/>
              </a:pPr>
              <a:t>‹#›</a:t>
            </a:fld>
            <a:endParaRPr lang="en-US"/>
          </a:p>
        </p:txBody>
      </p:sp>
    </p:spTree>
    <p:extLst>
      <p:ext uri="{BB962C8B-B14F-4D97-AF65-F5344CB8AC3E}">
        <p14:creationId xmlns:p14="http://schemas.microsoft.com/office/powerpoint/2010/main" val="8775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E36009-6AE1-4E84-A850-83FA430CB664}" type="datetimeFigureOut">
              <a:rPr lang="vi-VN" smtClean="0"/>
              <a:t>15/05/2019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189128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36009-6AE1-4E84-A850-83FA430CB664}" type="datetimeFigureOut">
              <a:rPr lang="vi-VN" smtClean="0"/>
              <a:t>15/05/2019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82306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EE36009-6AE1-4E84-A850-83FA430CB664}" type="datetimeFigureOut">
              <a:rPr lang="vi-VN" smtClean="0"/>
              <a:t>15/05/2019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398854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EE36009-6AE1-4E84-A850-83FA430CB664}" type="datetimeFigureOut">
              <a:rPr lang="vi-VN" smtClean="0"/>
              <a:t>15/05/2019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383330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EE36009-6AE1-4E84-A850-83FA430CB664}" type="datetimeFigureOut">
              <a:rPr lang="vi-VN" smtClean="0"/>
              <a:t>15/05/2019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152507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36009-6AE1-4E84-A850-83FA430CB664}" type="datetimeFigureOut">
              <a:rPr lang="vi-VN" smtClean="0"/>
              <a:t>15/05/2019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39943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36009-6AE1-4E84-A850-83FA430CB664}" type="datetimeFigureOut">
              <a:rPr lang="vi-VN" smtClean="0"/>
              <a:t>15/05/2019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421538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36009-6AE1-4E84-A850-83FA430CB664}" type="datetimeFigureOut">
              <a:rPr lang="vi-VN" smtClean="0"/>
              <a:t>15/05/2019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3B08232-A1B0-4D4E-ADCD-DFC738AF297D}" type="slidenum">
              <a:rPr lang="vi-VN" smtClean="0"/>
              <a:t>‹#›</a:t>
            </a:fld>
            <a:endParaRPr lang="vi-VN"/>
          </a:p>
        </p:txBody>
      </p:sp>
    </p:spTree>
    <p:extLst>
      <p:ext uri="{BB962C8B-B14F-4D97-AF65-F5344CB8AC3E}">
        <p14:creationId xmlns:p14="http://schemas.microsoft.com/office/powerpoint/2010/main" val="183850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6009-6AE1-4E84-A850-83FA430CB664}" type="datetimeFigureOut">
              <a:rPr lang="vi-VN" smtClean="0"/>
              <a:t>15/05/2019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08232-A1B0-4D4E-ADCD-DFC738AF297D}" type="slidenum">
              <a:rPr lang="vi-VN" smtClean="0"/>
              <a:t>‹#›</a:t>
            </a:fld>
            <a:endParaRPr lang="vi-VN"/>
          </a:p>
        </p:txBody>
      </p:sp>
    </p:spTree>
    <p:extLst>
      <p:ext uri="{BB962C8B-B14F-4D97-AF65-F5344CB8AC3E}">
        <p14:creationId xmlns:p14="http://schemas.microsoft.com/office/powerpoint/2010/main" val="194006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file:///D:\PHAN%20GIAC\Going%20home%20-%20Kenny%20G.mp3" TargetMode="External"/><Relationship Id="rId5" Type="http://schemas.openxmlformats.org/officeDocument/2006/relationships/image" Target="../media/image46.gif"/><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tophinhnendep.com/wp-content/uploads/2015/11/hinh-nen-powerpoint-su-dung-nhieu-nhat5.jpg"/>
          <p:cNvPicPr>
            <a:picLocks noChangeAspect="1" noChangeArrowheads="1"/>
          </p:cNvPicPr>
          <p:nvPr/>
        </p:nvPicPr>
        <p:blipFill>
          <a:blip r:embed="rId3"/>
          <a:srcRect/>
          <a:stretch>
            <a:fillRect/>
          </a:stretch>
        </p:blipFill>
        <p:spPr bwMode="auto">
          <a:xfrm>
            <a:off x="-16171" y="0"/>
            <a:ext cx="9144000" cy="6741367"/>
          </a:xfrm>
          <a:prstGeom prst="rect">
            <a:avLst/>
          </a:prstGeom>
          <a:noFill/>
        </p:spPr>
      </p:pic>
      <p:sp>
        <p:nvSpPr>
          <p:cNvPr id="4" name="Rectangle 3"/>
          <p:cNvSpPr/>
          <p:nvPr/>
        </p:nvSpPr>
        <p:spPr>
          <a:xfrm>
            <a:off x="0" y="2057400"/>
            <a:ext cx="9144000" cy="2585323"/>
          </a:xfrm>
          <a:prstGeom prst="rect">
            <a:avLst/>
          </a:prstGeom>
          <a:noFill/>
        </p:spPr>
        <p:txBody>
          <a:bodyPr wrap="square" lIns="91440" tIns="45720" rIns="91440" bIns="45720">
            <a:prstTxWarp prst="textStop">
              <a:avLst/>
            </a:prstTxWarp>
            <a:spAutoFit/>
          </a:bodyPr>
          <a:lstStyle/>
          <a:p>
            <a:pPr algn="ct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CHÀO</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MỪNG</a:t>
            </a:r>
            <a:r>
              <a:rPr lang="en-US" sz="5400" b="1" cap="all"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quý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THẦY</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CÔ</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GIÁO</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ĐẾN</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DỰ</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GIỜ</a:t>
            </a:r>
            <a:r>
              <a:rPr lang="en-US" sz="5400" b="1" cap="all" dirty="0"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r>
              <a:rPr lang="en-US" sz="5400" b="1" cap="all" err="1"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LỚP</a:t>
            </a:r>
            <a:r>
              <a:rPr lang="en-US" sz="5400" b="1" cap="all" smtClean="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solidFill>
                <a:srgbClr val="FF5050"/>
              </a:solidFill>
              <a:effectLst>
                <a:reflection blurRad="12700" stA="28000" endPos="45000" dist="1000" dir="5400000" sy="-100000" algn="bl" rotWithShape="0"/>
              </a:effectLst>
            </a:endParaRPr>
          </a:p>
        </p:txBody>
      </p:sp>
      <p:sp>
        <p:nvSpPr>
          <p:cNvPr id="5" name="Rectangle 4"/>
          <p:cNvSpPr/>
          <p:nvPr/>
        </p:nvSpPr>
        <p:spPr>
          <a:xfrm>
            <a:off x="4472979" y="5334000"/>
            <a:ext cx="3227807" cy="369332"/>
          </a:xfrm>
          <a:prstGeom prst="rect">
            <a:avLst/>
          </a:prstGeom>
          <a:noFill/>
        </p:spPr>
        <p:txBody>
          <a:bodyPr wrap="none" lIns="91440" tIns="45720" rIns="91440" bIns="45720">
            <a:spAutoFit/>
          </a:bodyPr>
          <a:lstStyle/>
          <a:p>
            <a:pPr algn="ctr"/>
            <a:r>
              <a:rPr lang="en-US"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Giáo</a:t>
            </a: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viên</a:t>
            </a:r>
            <a:r>
              <a:rPr lang="en-US"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Nguyễn Thị Bích Diệp</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6901697"/>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381000"/>
            <a:ext cx="87630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smtClean="0">
                <a:solidFill>
                  <a:srgbClr val="FF3300"/>
                </a:solidFill>
                <a:latin typeface="Times New Roman" pitchFamily="18" charset="0"/>
              </a:rPr>
              <a:t>         BÀI 60 –TIẾT 63:</a:t>
            </a:r>
            <a:r>
              <a:rPr lang="en-US" altLang="vi-VN" sz="2800" b="1">
                <a:solidFill>
                  <a:srgbClr val="FF3300"/>
                </a:solidFill>
                <a:latin typeface="Times New Roman" pitchFamily="18" charset="0"/>
              </a:rPr>
              <a:t> </a:t>
            </a:r>
            <a:r>
              <a:rPr lang="en-US" altLang="vi-VN" sz="2800" b="1" smtClean="0">
                <a:solidFill>
                  <a:srgbClr val="FF3300"/>
                </a:solidFill>
                <a:latin typeface="Times New Roman" pitchFamily="18" charset="0"/>
              </a:rPr>
              <a:t>ĐỘNG </a:t>
            </a:r>
            <a:r>
              <a:rPr lang="en-US" altLang="vi-VN" sz="2800" b="1">
                <a:solidFill>
                  <a:srgbClr val="FF3300"/>
                </a:solidFill>
                <a:latin typeface="Times New Roman" pitchFamily="18" charset="0"/>
              </a:rPr>
              <a:t>VẬT QUÝ HIẾM </a:t>
            </a:r>
          </a:p>
        </p:txBody>
      </p:sp>
      <p:sp>
        <p:nvSpPr>
          <p:cNvPr id="6147" name="Line 5"/>
          <p:cNvSpPr>
            <a:spLocks noChangeShapeType="1"/>
          </p:cNvSpPr>
          <p:nvPr/>
        </p:nvSpPr>
        <p:spPr bwMode="auto">
          <a:xfrm>
            <a:off x="4876800" y="876300"/>
            <a:ext cx="0" cy="640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38" name="Text Box 6"/>
          <p:cNvSpPr txBox="1">
            <a:spLocks noChangeArrowheads="1"/>
          </p:cNvSpPr>
          <p:nvPr/>
        </p:nvSpPr>
        <p:spPr bwMode="auto">
          <a:xfrm>
            <a:off x="228600" y="1219200"/>
            <a:ext cx="65756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smtClean="0">
                <a:solidFill>
                  <a:srgbClr val="0000FF"/>
                </a:solidFill>
                <a:latin typeface=".VnTime" pitchFamily="34" charset="0"/>
              </a:rPr>
              <a:t> I.</a:t>
            </a:r>
            <a:r>
              <a:rPr lang="en-US" altLang="vi-VN" sz="2400" b="1" smtClean="0">
                <a:solidFill>
                  <a:srgbClr val="0000FF"/>
                </a:solidFill>
                <a:latin typeface="Times New Roman" pitchFamily="18" charset="0"/>
              </a:rPr>
              <a:t>THẾ </a:t>
            </a:r>
            <a:r>
              <a:rPr lang="en-US" altLang="vi-VN" sz="2400" b="1">
                <a:solidFill>
                  <a:srgbClr val="0000FF"/>
                </a:solidFill>
                <a:latin typeface="Times New Roman" pitchFamily="18" charset="0"/>
              </a:rPr>
              <a:t>NÀO LÀ ĐỘNG VẬT QUÍ </a:t>
            </a:r>
            <a:r>
              <a:rPr lang="en-US" altLang="vi-VN" sz="2400" b="1" smtClean="0">
                <a:solidFill>
                  <a:srgbClr val="0000FF"/>
                </a:solidFill>
                <a:latin typeface="Times New Roman" pitchFamily="18" charset="0"/>
              </a:rPr>
              <a:t>HIẾM ?</a:t>
            </a:r>
          </a:p>
          <a:p>
            <a:pPr>
              <a:spcBef>
                <a:spcPct val="50000"/>
              </a:spcBef>
            </a:pPr>
            <a:r>
              <a:rPr lang="en-US" altLang="vi-VN" sz="2400" b="1" smtClean="0">
                <a:solidFill>
                  <a:srgbClr val="0000FF"/>
                </a:solidFill>
                <a:latin typeface="Times New Roman" pitchFamily="18" charset="0"/>
              </a:rPr>
              <a:t> </a:t>
            </a:r>
            <a:endParaRPr lang="en-US" altLang="vi-VN" sz="2400" b="1">
              <a:solidFill>
                <a:srgbClr val="0000FF"/>
              </a:solidFill>
              <a:latin typeface="Times New Roman" pitchFamily="18" charset="0"/>
            </a:endParaRPr>
          </a:p>
        </p:txBody>
      </p:sp>
      <p:sp>
        <p:nvSpPr>
          <p:cNvPr id="6" name="Text Box 4"/>
          <p:cNvSpPr txBox="1">
            <a:spLocks noChangeArrowheads="1"/>
          </p:cNvSpPr>
          <p:nvPr/>
        </p:nvSpPr>
        <p:spPr bwMode="auto">
          <a:xfrm>
            <a:off x="323528" y="1694443"/>
            <a:ext cx="8227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u="sng" smtClean="0">
                <a:solidFill>
                  <a:srgbClr val="0000FF"/>
                </a:solidFill>
                <a:latin typeface="Times New Roman" pitchFamily="18" charset="0"/>
              </a:rPr>
              <a:t>II.VÍ DỤ MINH HỌA CÁC CẤP ĐỘ TUYỆT CHỦNG CỦA ĐỘNG VẬT QUÝ HIẾM Ở VIỆT NAM.</a:t>
            </a:r>
          </a:p>
        </p:txBody>
      </p:sp>
    </p:spTree>
    <p:extLst>
      <p:ext uri="{BB962C8B-B14F-4D97-AF65-F5344CB8AC3E}">
        <p14:creationId xmlns:p14="http://schemas.microsoft.com/office/powerpoint/2010/main" val="321792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38">
                                            <p:txEl>
                                              <p:pRg st="1" end="1"/>
                                            </p:txEl>
                                          </p:spTgt>
                                        </p:tgtEl>
                                        <p:attrNameLst>
                                          <p:attrName>style.visibility</p:attrName>
                                        </p:attrNameLst>
                                      </p:cBhvr>
                                      <p:to>
                                        <p:strVal val="visible"/>
                                      </p:to>
                                    </p:set>
                                    <p:anim calcmode="discrete" valueType="clr">
                                      <p:cBhvr override="childStyle">
                                        <p:cTn id="7" dur="80"/>
                                        <p:tgtEl>
                                          <p:spTgt spid="184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8">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8438">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ot so dong vat quy hiem trong Sach do Vie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cmpd="tri">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58976"/>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0583" name="Group 167"/>
          <p:cNvGraphicFramePr>
            <a:graphicFrameLocks noGrp="1"/>
          </p:cNvGraphicFramePr>
          <p:nvPr>
            <p:ph sz="half" idx="1"/>
          </p:nvPr>
        </p:nvGraphicFramePr>
        <p:xfrm>
          <a:off x="76200" y="228600"/>
          <a:ext cx="9067800" cy="4459305"/>
        </p:xfrm>
        <a:graphic>
          <a:graphicData uri="http://schemas.openxmlformats.org/drawingml/2006/table">
            <a:tbl>
              <a:tblPr/>
              <a:tblGrid>
                <a:gridCol w="1746250"/>
                <a:gridCol w="2139950"/>
                <a:gridCol w="5181600"/>
              </a:tblGrid>
              <a:tr h="6428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Tên động vật quý hiếm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Cấp độ đe doạ tuyệt chủng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Giá trị động vật quý hiếm</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VnTimeH" pitchFamily="34" charset="0"/>
                        </a:rPr>
                        <a:t>ố</a:t>
                      </a:r>
                      <a:r>
                        <a:rPr kumimoji="0" lang="en-US" sz="1600" b="1" i="0" u="none" strike="noStrike" cap="none" normalizeH="0" baseline="0" smtClean="0">
                          <a:ln>
                            <a:noFill/>
                          </a:ln>
                          <a:solidFill>
                            <a:srgbClr val="0000FF"/>
                          </a:solidFill>
                          <a:effectLst/>
                          <a:latin typeface="Arial" charset="0"/>
                        </a:rPr>
                        <a:t>c xà cừ</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00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0000FF"/>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Hươu Xạ</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00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Tôm hùm đá</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VnTimeH" pitchFamily="34" charset="0"/>
                        </a:rPr>
                        <a:t>r</a:t>
                      </a:r>
                      <a:r>
                        <a:rPr kumimoji="0" lang="en-US" sz="1600" b="1" i="0" u="none" strike="noStrike" cap="none" normalizeH="0" baseline="0" smtClean="0">
                          <a:ln>
                            <a:noFill/>
                          </a:ln>
                          <a:solidFill>
                            <a:srgbClr val="FF0000"/>
                          </a:solidFill>
                          <a:effectLst/>
                          <a:latin typeface="Arial" charset="0"/>
                        </a:rPr>
                        <a:t>ùa núi vàng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FF00"/>
                          </a:solidFill>
                          <a:effectLst/>
                          <a:latin typeface="Arial" charset="0"/>
                        </a:rPr>
                        <a:t>Cà cuống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00FF0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FF00"/>
                          </a:solidFill>
                          <a:effectLst/>
                          <a:latin typeface="Arial" charset="0"/>
                        </a:rPr>
                        <a:t>Cá ngựa gai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00FF0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FF"/>
                          </a:solidFill>
                          <a:effectLst/>
                          <a:latin typeface="Arial" charset="0"/>
                        </a:rPr>
                        <a:t>khỉ vàng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FF"/>
                          </a:solidFill>
                          <a:effectLst/>
                          <a:latin typeface="Arial" charset="0"/>
                        </a:rPr>
                        <a:t>Gà lôi trắng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FF"/>
                          </a:solidFill>
                          <a:effectLst/>
                          <a:latin typeface="Arial" charset="0"/>
                        </a:rPr>
                        <a:t>Sóc đỏ</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FF"/>
                          </a:solidFill>
                          <a:effectLst/>
                          <a:latin typeface="Arial" charset="0"/>
                        </a:rPr>
                        <a:t>Khứu đầu đen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CC00FF"/>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8" name="Rectangle 54"/>
          <p:cNvSpPr>
            <a:spLocks noChangeArrowheads="1"/>
          </p:cNvSpPr>
          <p:nvPr/>
        </p:nvSpPr>
        <p:spPr bwMode="auto">
          <a:xfrm>
            <a:off x="530225" y="-61913"/>
            <a:ext cx="579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Bảng</a:t>
            </a:r>
            <a:r>
              <a:rPr lang="en-US">
                <a:solidFill>
                  <a:srgbClr val="0000FF"/>
                </a:solidFill>
              </a:rPr>
              <a:t>.Một số động vật quý hiếm cần bảo vệ ở Việt Nam</a:t>
            </a:r>
          </a:p>
        </p:txBody>
      </p:sp>
      <p:graphicFrame>
        <p:nvGraphicFramePr>
          <p:cNvPr id="60582" name="Group 166"/>
          <p:cNvGraphicFramePr>
            <a:graphicFrameLocks noGrp="1"/>
          </p:cNvGraphicFramePr>
          <p:nvPr>
            <p:ph sz="half" idx="2"/>
          </p:nvPr>
        </p:nvGraphicFramePr>
        <p:xfrm>
          <a:off x="76200" y="4648200"/>
          <a:ext cx="8839200" cy="2011666"/>
        </p:xfrm>
        <a:graphic>
          <a:graphicData uri="http://schemas.openxmlformats.org/drawingml/2006/table">
            <a:tbl>
              <a:tblPr/>
              <a:tblGrid>
                <a:gridCol w="1752600"/>
                <a:gridCol w="2133600"/>
                <a:gridCol w="4953000"/>
              </a:tblGrid>
              <a:tr h="201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Cụm từ lựa chọn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nTime" pitchFamily="34" charset="0"/>
                        </a:rPr>
                        <a:t>Ít nguy cấp ( LR )</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nTime" pitchFamily="34" charset="0"/>
                        </a:rPr>
                        <a:t>Sẽ nguy cấp ( VU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nTime" pitchFamily="34" charset="0"/>
                        </a:rPr>
                        <a:t>Nguy cấp ( 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Rất nguy cấp ( CR</a:t>
                      </a:r>
                      <a:r>
                        <a:rPr kumimoji="0" lang="en-US" sz="1800" b="0" i="0" u="none" strike="noStrike" cap="none" normalizeH="0" baseline="0" smtClean="0">
                          <a:ln>
                            <a:noFill/>
                          </a:ln>
                          <a:solidFill>
                            <a:schemeClr val="tx1"/>
                          </a:solidFill>
                          <a:effectLst/>
                          <a:latin typeface="Arial" charset="0"/>
                        </a:rPr>
                        <a:t> )</a:t>
                      </a:r>
                      <a:endParaRPr kumimoji="0" lang="en-US" sz="1800" b="0" i="0" u="none" strike="noStrike" cap="none" normalizeH="0" baseline="0" smtClean="0">
                        <a:ln>
                          <a:noFill/>
                        </a:ln>
                        <a:solidFill>
                          <a:schemeClr val="tx1"/>
                        </a:solidFill>
                        <a:effectLst/>
                        <a:latin typeface=".VnTime"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1.Kĩ nghệ khảm trai, 2.Dược liệu sản xuất nước hoa, 3.Thực phẩm đặc sản xuất khẩu, 4. Dược liệu chữa còi xương ở trẻ em, thẩm mĩ</a:t>
                      </a:r>
                      <a:r>
                        <a:rPr kumimoji="0" lang="en-US" sz="1800" b="1"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5.Thực phẩm đặc sản, gia vị, 6.Dược liệu chữa hen, tăng sinh lực, 7.Cao khỉ (dược liệu), ĐV thí nghiệm, 8. ĐV đặc hữu, 9.Giá trị thẩm mĩ, 10. ĐV đặc hữu, thẩm mĩ, chim cảnh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549" name="Rectangle 133"/>
          <p:cNvSpPr>
            <a:spLocks noChangeArrowheads="1"/>
          </p:cNvSpPr>
          <p:nvPr/>
        </p:nvSpPr>
        <p:spPr bwMode="auto">
          <a:xfrm>
            <a:off x="1905000" y="838200"/>
            <a:ext cx="1900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RÊt nguy cÊp (CR)</a:t>
            </a:r>
          </a:p>
        </p:txBody>
      </p:sp>
      <p:sp>
        <p:nvSpPr>
          <p:cNvPr id="60550" name="Rectangle 134"/>
          <p:cNvSpPr>
            <a:spLocks noChangeArrowheads="1"/>
          </p:cNvSpPr>
          <p:nvPr/>
        </p:nvSpPr>
        <p:spPr bwMode="auto">
          <a:xfrm>
            <a:off x="1905000" y="1233488"/>
            <a:ext cx="1900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RÊt nguy cÊp (CR)</a:t>
            </a:r>
          </a:p>
        </p:txBody>
      </p:sp>
      <p:sp>
        <p:nvSpPr>
          <p:cNvPr id="60551" name="Rectangle 135"/>
          <p:cNvSpPr>
            <a:spLocks noChangeArrowheads="1"/>
          </p:cNvSpPr>
          <p:nvPr/>
        </p:nvSpPr>
        <p:spPr bwMode="auto">
          <a:xfrm>
            <a:off x="1905000" y="1614488"/>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Nguy cÊp (EN)</a:t>
            </a:r>
          </a:p>
        </p:txBody>
      </p:sp>
      <p:sp>
        <p:nvSpPr>
          <p:cNvPr id="60552" name="Rectangle 136"/>
          <p:cNvSpPr>
            <a:spLocks noChangeArrowheads="1"/>
          </p:cNvSpPr>
          <p:nvPr/>
        </p:nvSpPr>
        <p:spPr bwMode="auto">
          <a:xfrm>
            <a:off x="1905000" y="1995488"/>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Nguy cÊp (EN)</a:t>
            </a:r>
          </a:p>
        </p:txBody>
      </p:sp>
      <p:sp>
        <p:nvSpPr>
          <p:cNvPr id="60553" name="Rectangle 137"/>
          <p:cNvSpPr>
            <a:spLocks noChangeArrowheads="1"/>
          </p:cNvSpPr>
          <p:nvPr/>
        </p:nvSpPr>
        <p:spPr bwMode="auto">
          <a:xfrm>
            <a:off x="1905000" y="2362200"/>
            <a:ext cx="1820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SÏ nguy cÊp (VU)</a:t>
            </a:r>
          </a:p>
        </p:txBody>
      </p:sp>
      <p:sp>
        <p:nvSpPr>
          <p:cNvPr id="60554" name="Rectangle 138"/>
          <p:cNvSpPr>
            <a:spLocks noChangeArrowheads="1"/>
          </p:cNvSpPr>
          <p:nvPr/>
        </p:nvSpPr>
        <p:spPr bwMode="auto">
          <a:xfrm>
            <a:off x="1981200" y="2757488"/>
            <a:ext cx="1820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VnTime" pitchFamily="34" charset="0"/>
              </a:rPr>
              <a:t>SÏ nguy cÊp (VU)</a:t>
            </a:r>
          </a:p>
        </p:txBody>
      </p:sp>
      <p:sp>
        <p:nvSpPr>
          <p:cNvPr id="60557" name="Rectangle 141"/>
          <p:cNvSpPr>
            <a:spLocks noChangeArrowheads="1"/>
          </p:cNvSpPr>
          <p:nvPr/>
        </p:nvSpPr>
        <p:spPr bwMode="auto">
          <a:xfrm>
            <a:off x="2057400" y="3248025"/>
            <a:ext cx="1712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VnTime" pitchFamily="34" charset="0"/>
              </a:rPr>
              <a:t>Ít nguy cÊp (LR)</a:t>
            </a:r>
          </a:p>
        </p:txBody>
      </p:sp>
      <p:sp>
        <p:nvSpPr>
          <p:cNvPr id="60558" name="Rectangle 142"/>
          <p:cNvSpPr>
            <a:spLocks noChangeArrowheads="1"/>
          </p:cNvSpPr>
          <p:nvPr/>
        </p:nvSpPr>
        <p:spPr bwMode="auto">
          <a:xfrm>
            <a:off x="2020888" y="3581400"/>
            <a:ext cx="1712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VnTime" pitchFamily="34" charset="0"/>
              </a:rPr>
              <a:t>Ít nguy cÊp (LR)</a:t>
            </a:r>
          </a:p>
        </p:txBody>
      </p:sp>
      <p:sp>
        <p:nvSpPr>
          <p:cNvPr id="60559" name="Rectangle 143"/>
          <p:cNvSpPr>
            <a:spLocks noChangeArrowheads="1"/>
          </p:cNvSpPr>
          <p:nvPr/>
        </p:nvSpPr>
        <p:spPr bwMode="auto">
          <a:xfrm>
            <a:off x="2020888" y="3976688"/>
            <a:ext cx="171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VnTime" pitchFamily="34" charset="0"/>
              </a:rPr>
              <a:t>Ít nguy cÊp (LR)</a:t>
            </a:r>
          </a:p>
        </p:txBody>
      </p:sp>
      <p:sp>
        <p:nvSpPr>
          <p:cNvPr id="60560" name="Rectangle 144"/>
          <p:cNvSpPr>
            <a:spLocks noChangeArrowheads="1"/>
          </p:cNvSpPr>
          <p:nvPr/>
        </p:nvSpPr>
        <p:spPr bwMode="auto">
          <a:xfrm>
            <a:off x="2020888" y="4267200"/>
            <a:ext cx="1712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VnTime" pitchFamily="34" charset="0"/>
              </a:rPr>
              <a:t>Ít nguy cÊp (LR)</a:t>
            </a:r>
          </a:p>
        </p:txBody>
      </p:sp>
      <p:sp>
        <p:nvSpPr>
          <p:cNvPr id="60561" name="Rectangle 145"/>
          <p:cNvSpPr>
            <a:spLocks noChangeArrowheads="1"/>
          </p:cNvSpPr>
          <p:nvPr/>
        </p:nvSpPr>
        <p:spPr bwMode="auto">
          <a:xfrm>
            <a:off x="4038600" y="8382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1.Kĩ nghệ khảm trai</a:t>
            </a:r>
          </a:p>
        </p:txBody>
      </p:sp>
      <p:sp>
        <p:nvSpPr>
          <p:cNvPr id="60572" name="Rectangle 156"/>
          <p:cNvSpPr>
            <a:spLocks noChangeArrowheads="1"/>
          </p:cNvSpPr>
          <p:nvPr/>
        </p:nvSpPr>
        <p:spPr bwMode="auto">
          <a:xfrm>
            <a:off x="4038600" y="12192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2.Dược liệu sản xuất nước hoa</a:t>
            </a:r>
          </a:p>
        </p:txBody>
      </p:sp>
      <p:sp>
        <p:nvSpPr>
          <p:cNvPr id="60573" name="Rectangle 157"/>
          <p:cNvSpPr>
            <a:spLocks noChangeArrowheads="1"/>
          </p:cNvSpPr>
          <p:nvPr/>
        </p:nvSpPr>
        <p:spPr bwMode="auto">
          <a:xfrm>
            <a:off x="4083050" y="1600200"/>
            <a:ext cx="346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3.Thực phẩm đặc sản xuất khẩu</a:t>
            </a:r>
          </a:p>
        </p:txBody>
      </p:sp>
      <p:sp>
        <p:nvSpPr>
          <p:cNvPr id="60574" name="Rectangle 158"/>
          <p:cNvSpPr>
            <a:spLocks noChangeArrowheads="1"/>
          </p:cNvSpPr>
          <p:nvPr/>
        </p:nvSpPr>
        <p:spPr bwMode="auto">
          <a:xfrm>
            <a:off x="4003675" y="1981200"/>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4. Dược liệu chữa còi xương ở trẻ em, thẩm mĩ</a:t>
            </a:r>
          </a:p>
        </p:txBody>
      </p:sp>
      <p:sp>
        <p:nvSpPr>
          <p:cNvPr id="60575" name="Rectangle 159"/>
          <p:cNvSpPr>
            <a:spLocks noChangeArrowheads="1"/>
          </p:cNvSpPr>
          <p:nvPr/>
        </p:nvSpPr>
        <p:spPr bwMode="auto">
          <a:xfrm>
            <a:off x="4038600" y="2362200"/>
            <a:ext cx="306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5.Thực phẩm đặc sản, gia vị</a:t>
            </a:r>
          </a:p>
        </p:txBody>
      </p:sp>
      <p:sp>
        <p:nvSpPr>
          <p:cNvPr id="60576" name="Rectangle 160"/>
          <p:cNvSpPr>
            <a:spLocks noChangeArrowheads="1"/>
          </p:cNvSpPr>
          <p:nvPr/>
        </p:nvSpPr>
        <p:spPr bwMode="auto">
          <a:xfrm>
            <a:off x="4038600" y="2757488"/>
            <a:ext cx="383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6.Dược liệu chữa hen, tăng sinh lực</a:t>
            </a:r>
          </a:p>
        </p:txBody>
      </p:sp>
      <p:sp>
        <p:nvSpPr>
          <p:cNvPr id="60577" name="Rectangle 161"/>
          <p:cNvSpPr>
            <a:spLocks noChangeArrowheads="1"/>
          </p:cNvSpPr>
          <p:nvPr/>
        </p:nvSpPr>
        <p:spPr bwMode="auto">
          <a:xfrm>
            <a:off x="4038600" y="3200400"/>
            <a:ext cx="3965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7. Cao khỉ (dược liệu), ĐV thí nghiệm</a:t>
            </a:r>
          </a:p>
        </p:txBody>
      </p:sp>
      <p:sp>
        <p:nvSpPr>
          <p:cNvPr id="60578" name="Rectangle 162"/>
          <p:cNvSpPr>
            <a:spLocks noChangeArrowheads="1"/>
          </p:cNvSpPr>
          <p:nvPr/>
        </p:nvSpPr>
        <p:spPr bwMode="auto">
          <a:xfrm>
            <a:off x="4114800" y="35814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8. ĐV đặc hữu</a:t>
            </a:r>
          </a:p>
        </p:txBody>
      </p:sp>
      <p:sp>
        <p:nvSpPr>
          <p:cNvPr id="60579" name="Rectangle 163"/>
          <p:cNvSpPr>
            <a:spLocks noChangeArrowheads="1"/>
          </p:cNvSpPr>
          <p:nvPr/>
        </p:nvSpPr>
        <p:spPr bwMode="auto">
          <a:xfrm>
            <a:off x="4114800" y="3962400"/>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9.Giá trị thẩm mĩ</a:t>
            </a:r>
          </a:p>
        </p:txBody>
      </p:sp>
      <p:sp>
        <p:nvSpPr>
          <p:cNvPr id="60580" name="Rectangle 164"/>
          <p:cNvSpPr>
            <a:spLocks noChangeArrowheads="1"/>
          </p:cNvSpPr>
          <p:nvPr/>
        </p:nvSpPr>
        <p:spPr bwMode="auto">
          <a:xfrm>
            <a:off x="4038600" y="4343400"/>
            <a:ext cx="390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10. ĐV đặc hữu, thẩm mĩ, chim cảnh</a:t>
            </a:r>
          </a:p>
        </p:txBody>
      </p:sp>
    </p:spTree>
    <p:extLst>
      <p:ext uri="{BB962C8B-B14F-4D97-AF65-F5344CB8AC3E}">
        <p14:creationId xmlns:p14="http://schemas.microsoft.com/office/powerpoint/2010/main" val="1332356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549"/>
                                        </p:tgtEl>
                                        <p:attrNameLst>
                                          <p:attrName>style.visibility</p:attrName>
                                        </p:attrNameLst>
                                      </p:cBhvr>
                                      <p:to>
                                        <p:strVal val="visible"/>
                                      </p:to>
                                    </p:set>
                                    <p:animEffect transition="in" filter="box(in)">
                                      <p:cBhvr>
                                        <p:cTn id="7" dur="500"/>
                                        <p:tgtEl>
                                          <p:spTgt spid="605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0561"/>
                                        </p:tgtEl>
                                        <p:attrNameLst>
                                          <p:attrName>style.visibility</p:attrName>
                                        </p:attrNameLst>
                                      </p:cBhvr>
                                      <p:to>
                                        <p:strVal val="visible"/>
                                      </p:to>
                                    </p:set>
                                    <p:animEffect transition="in" filter="box(in)">
                                      <p:cBhvr>
                                        <p:cTn id="10" dur="500"/>
                                        <p:tgtEl>
                                          <p:spTgt spid="60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0550"/>
                                        </p:tgtEl>
                                        <p:attrNameLst>
                                          <p:attrName>style.visibility</p:attrName>
                                        </p:attrNameLst>
                                      </p:cBhvr>
                                      <p:to>
                                        <p:strVal val="visible"/>
                                      </p:to>
                                    </p:set>
                                    <p:animEffect transition="in" filter="box(in)">
                                      <p:cBhvr>
                                        <p:cTn id="15" dur="500"/>
                                        <p:tgtEl>
                                          <p:spTgt spid="6055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0572"/>
                                        </p:tgtEl>
                                        <p:attrNameLst>
                                          <p:attrName>style.visibility</p:attrName>
                                        </p:attrNameLst>
                                      </p:cBhvr>
                                      <p:to>
                                        <p:strVal val="visible"/>
                                      </p:to>
                                    </p:set>
                                    <p:animEffect transition="in" filter="box(in)">
                                      <p:cBhvr>
                                        <p:cTn id="18" dur="500"/>
                                        <p:tgtEl>
                                          <p:spTgt spid="605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0551"/>
                                        </p:tgtEl>
                                        <p:attrNameLst>
                                          <p:attrName>style.visibility</p:attrName>
                                        </p:attrNameLst>
                                      </p:cBhvr>
                                      <p:to>
                                        <p:strVal val="visible"/>
                                      </p:to>
                                    </p:set>
                                    <p:animEffect transition="in" filter="box(in)">
                                      <p:cBhvr>
                                        <p:cTn id="23" dur="500"/>
                                        <p:tgtEl>
                                          <p:spTgt spid="6055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0573"/>
                                        </p:tgtEl>
                                        <p:attrNameLst>
                                          <p:attrName>style.visibility</p:attrName>
                                        </p:attrNameLst>
                                      </p:cBhvr>
                                      <p:to>
                                        <p:strVal val="visible"/>
                                      </p:to>
                                    </p:set>
                                    <p:animEffect transition="in" filter="box(in)">
                                      <p:cBhvr>
                                        <p:cTn id="26" dur="500"/>
                                        <p:tgtEl>
                                          <p:spTgt spid="605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0552"/>
                                        </p:tgtEl>
                                        <p:attrNameLst>
                                          <p:attrName>style.visibility</p:attrName>
                                        </p:attrNameLst>
                                      </p:cBhvr>
                                      <p:to>
                                        <p:strVal val="visible"/>
                                      </p:to>
                                    </p:set>
                                    <p:animEffect transition="in" filter="box(in)">
                                      <p:cBhvr>
                                        <p:cTn id="31" dur="500"/>
                                        <p:tgtEl>
                                          <p:spTgt spid="6055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0574"/>
                                        </p:tgtEl>
                                        <p:attrNameLst>
                                          <p:attrName>style.visibility</p:attrName>
                                        </p:attrNameLst>
                                      </p:cBhvr>
                                      <p:to>
                                        <p:strVal val="visible"/>
                                      </p:to>
                                    </p:set>
                                    <p:animEffect transition="in" filter="box(in)">
                                      <p:cBhvr>
                                        <p:cTn id="34" dur="500"/>
                                        <p:tgtEl>
                                          <p:spTgt spid="605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0553"/>
                                        </p:tgtEl>
                                        <p:attrNameLst>
                                          <p:attrName>style.visibility</p:attrName>
                                        </p:attrNameLst>
                                      </p:cBhvr>
                                      <p:to>
                                        <p:strVal val="visible"/>
                                      </p:to>
                                    </p:set>
                                    <p:animEffect transition="in" filter="box(in)">
                                      <p:cBhvr>
                                        <p:cTn id="39" dur="500"/>
                                        <p:tgtEl>
                                          <p:spTgt spid="6055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0575"/>
                                        </p:tgtEl>
                                        <p:attrNameLst>
                                          <p:attrName>style.visibility</p:attrName>
                                        </p:attrNameLst>
                                      </p:cBhvr>
                                      <p:to>
                                        <p:strVal val="visible"/>
                                      </p:to>
                                    </p:set>
                                    <p:animEffect transition="in" filter="box(in)">
                                      <p:cBhvr>
                                        <p:cTn id="42" dur="500"/>
                                        <p:tgtEl>
                                          <p:spTgt spid="605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0554"/>
                                        </p:tgtEl>
                                        <p:attrNameLst>
                                          <p:attrName>style.visibility</p:attrName>
                                        </p:attrNameLst>
                                      </p:cBhvr>
                                      <p:to>
                                        <p:strVal val="visible"/>
                                      </p:to>
                                    </p:set>
                                    <p:animEffect transition="in" filter="box(in)">
                                      <p:cBhvr>
                                        <p:cTn id="47" dur="500"/>
                                        <p:tgtEl>
                                          <p:spTgt spid="6055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0576"/>
                                        </p:tgtEl>
                                        <p:attrNameLst>
                                          <p:attrName>style.visibility</p:attrName>
                                        </p:attrNameLst>
                                      </p:cBhvr>
                                      <p:to>
                                        <p:strVal val="visible"/>
                                      </p:to>
                                    </p:set>
                                    <p:animEffect transition="in" filter="box(in)">
                                      <p:cBhvr>
                                        <p:cTn id="50" dur="500"/>
                                        <p:tgtEl>
                                          <p:spTgt spid="6057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60557"/>
                                        </p:tgtEl>
                                        <p:attrNameLst>
                                          <p:attrName>style.visibility</p:attrName>
                                        </p:attrNameLst>
                                      </p:cBhvr>
                                      <p:to>
                                        <p:strVal val="visible"/>
                                      </p:to>
                                    </p:set>
                                    <p:animEffect transition="in" filter="box(in)">
                                      <p:cBhvr>
                                        <p:cTn id="55" dur="500"/>
                                        <p:tgtEl>
                                          <p:spTgt spid="6055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60577"/>
                                        </p:tgtEl>
                                        <p:attrNameLst>
                                          <p:attrName>style.visibility</p:attrName>
                                        </p:attrNameLst>
                                      </p:cBhvr>
                                      <p:to>
                                        <p:strVal val="visible"/>
                                      </p:to>
                                    </p:set>
                                    <p:animEffect transition="in" filter="box(in)">
                                      <p:cBhvr>
                                        <p:cTn id="58" dur="500"/>
                                        <p:tgtEl>
                                          <p:spTgt spid="6057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60558"/>
                                        </p:tgtEl>
                                        <p:attrNameLst>
                                          <p:attrName>style.visibility</p:attrName>
                                        </p:attrNameLst>
                                      </p:cBhvr>
                                      <p:to>
                                        <p:strVal val="visible"/>
                                      </p:to>
                                    </p:set>
                                    <p:animEffect transition="in" filter="box(in)">
                                      <p:cBhvr>
                                        <p:cTn id="63" dur="500"/>
                                        <p:tgtEl>
                                          <p:spTgt spid="6055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60578"/>
                                        </p:tgtEl>
                                        <p:attrNameLst>
                                          <p:attrName>style.visibility</p:attrName>
                                        </p:attrNameLst>
                                      </p:cBhvr>
                                      <p:to>
                                        <p:strVal val="visible"/>
                                      </p:to>
                                    </p:set>
                                    <p:animEffect transition="in" filter="box(in)">
                                      <p:cBhvr>
                                        <p:cTn id="66" dur="500"/>
                                        <p:tgtEl>
                                          <p:spTgt spid="6057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0559"/>
                                        </p:tgtEl>
                                        <p:attrNameLst>
                                          <p:attrName>style.visibility</p:attrName>
                                        </p:attrNameLst>
                                      </p:cBhvr>
                                      <p:to>
                                        <p:strVal val="visible"/>
                                      </p:to>
                                    </p:set>
                                    <p:animEffect transition="in" filter="box(in)">
                                      <p:cBhvr>
                                        <p:cTn id="71" dur="500"/>
                                        <p:tgtEl>
                                          <p:spTgt spid="6055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60579"/>
                                        </p:tgtEl>
                                        <p:attrNameLst>
                                          <p:attrName>style.visibility</p:attrName>
                                        </p:attrNameLst>
                                      </p:cBhvr>
                                      <p:to>
                                        <p:strVal val="visible"/>
                                      </p:to>
                                    </p:set>
                                    <p:animEffect transition="in" filter="box(in)">
                                      <p:cBhvr>
                                        <p:cTn id="74" dur="500"/>
                                        <p:tgtEl>
                                          <p:spTgt spid="6057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60560"/>
                                        </p:tgtEl>
                                        <p:attrNameLst>
                                          <p:attrName>style.visibility</p:attrName>
                                        </p:attrNameLst>
                                      </p:cBhvr>
                                      <p:to>
                                        <p:strVal val="visible"/>
                                      </p:to>
                                    </p:set>
                                    <p:animEffect transition="in" filter="box(in)">
                                      <p:cBhvr>
                                        <p:cTn id="79" dur="500"/>
                                        <p:tgtEl>
                                          <p:spTgt spid="60560"/>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0580"/>
                                        </p:tgtEl>
                                        <p:attrNameLst>
                                          <p:attrName>style.visibility</p:attrName>
                                        </p:attrNameLst>
                                      </p:cBhvr>
                                      <p:to>
                                        <p:strVal val="visible"/>
                                      </p:to>
                                    </p:set>
                                    <p:animEffect transition="in" filter="box(in)">
                                      <p:cBhvr>
                                        <p:cTn id="82" dur="500"/>
                                        <p:tgtEl>
                                          <p:spTgt spid="6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49" grpId="0"/>
      <p:bldP spid="60550" grpId="0"/>
      <p:bldP spid="60551" grpId="0"/>
      <p:bldP spid="60552" grpId="0"/>
      <p:bldP spid="60553" grpId="0"/>
      <p:bldP spid="60554" grpId="0"/>
      <p:bldP spid="60557" grpId="0"/>
      <p:bldP spid="60558" grpId="0"/>
      <p:bldP spid="60559" grpId="0"/>
      <p:bldP spid="60560" grpId="0"/>
      <p:bldP spid="60561" grpId="0"/>
      <p:bldP spid="60572" grpId="0"/>
      <p:bldP spid="60573" grpId="0"/>
      <p:bldP spid="60574" grpId="0"/>
      <p:bldP spid="60575" grpId="0"/>
      <p:bldP spid="60576" grpId="0"/>
      <p:bldP spid="60577" grpId="0"/>
      <p:bldP spid="60578" grpId="0"/>
      <p:bldP spid="60579" grpId="0"/>
      <p:bldP spid="605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381000"/>
            <a:ext cx="87630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smtClean="0">
                <a:solidFill>
                  <a:srgbClr val="FF3300"/>
                </a:solidFill>
                <a:latin typeface="Times New Roman" pitchFamily="18" charset="0"/>
              </a:rPr>
              <a:t>         BÀI 60 –TIẾT 63:</a:t>
            </a:r>
            <a:r>
              <a:rPr lang="en-US" altLang="vi-VN" sz="2800" b="1">
                <a:solidFill>
                  <a:srgbClr val="FF3300"/>
                </a:solidFill>
                <a:latin typeface="Times New Roman" pitchFamily="18" charset="0"/>
              </a:rPr>
              <a:t> </a:t>
            </a:r>
            <a:r>
              <a:rPr lang="en-US" altLang="vi-VN" sz="2800" b="1" smtClean="0">
                <a:solidFill>
                  <a:srgbClr val="FF3300"/>
                </a:solidFill>
                <a:latin typeface="Times New Roman" pitchFamily="18" charset="0"/>
              </a:rPr>
              <a:t>ĐỘNG </a:t>
            </a:r>
            <a:r>
              <a:rPr lang="en-US" altLang="vi-VN" sz="2800" b="1">
                <a:solidFill>
                  <a:srgbClr val="FF3300"/>
                </a:solidFill>
                <a:latin typeface="Times New Roman" pitchFamily="18" charset="0"/>
              </a:rPr>
              <a:t>VẬT QUÝ HIẾM </a:t>
            </a:r>
          </a:p>
        </p:txBody>
      </p:sp>
      <p:sp>
        <p:nvSpPr>
          <p:cNvPr id="6147" name="Line 5"/>
          <p:cNvSpPr>
            <a:spLocks noChangeShapeType="1"/>
          </p:cNvSpPr>
          <p:nvPr/>
        </p:nvSpPr>
        <p:spPr bwMode="auto">
          <a:xfrm>
            <a:off x="4876800" y="876300"/>
            <a:ext cx="0" cy="640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38" name="Text Box 6"/>
          <p:cNvSpPr txBox="1">
            <a:spLocks noChangeArrowheads="1"/>
          </p:cNvSpPr>
          <p:nvPr/>
        </p:nvSpPr>
        <p:spPr bwMode="auto">
          <a:xfrm>
            <a:off x="228600" y="1219200"/>
            <a:ext cx="65756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smtClean="0">
                <a:solidFill>
                  <a:srgbClr val="0000FF"/>
                </a:solidFill>
                <a:latin typeface=".VnTime" pitchFamily="34" charset="0"/>
              </a:rPr>
              <a:t> I.</a:t>
            </a:r>
            <a:r>
              <a:rPr lang="en-US" altLang="vi-VN" sz="2400" b="1" smtClean="0">
                <a:solidFill>
                  <a:srgbClr val="0000FF"/>
                </a:solidFill>
                <a:latin typeface="Times New Roman" pitchFamily="18" charset="0"/>
              </a:rPr>
              <a:t>THẾ </a:t>
            </a:r>
            <a:r>
              <a:rPr lang="en-US" altLang="vi-VN" sz="2400" b="1">
                <a:solidFill>
                  <a:srgbClr val="0000FF"/>
                </a:solidFill>
                <a:latin typeface="Times New Roman" pitchFamily="18" charset="0"/>
              </a:rPr>
              <a:t>NÀO LÀ ĐỘNG VẬT QUÍ </a:t>
            </a:r>
            <a:r>
              <a:rPr lang="en-US" altLang="vi-VN" sz="2400" b="1" smtClean="0">
                <a:solidFill>
                  <a:srgbClr val="0000FF"/>
                </a:solidFill>
                <a:latin typeface="Times New Roman" pitchFamily="18" charset="0"/>
              </a:rPr>
              <a:t>HIẾM ?</a:t>
            </a:r>
          </a:p>
          <a:p>
            <a:pPr>
              <a:spcBef>
                <a:spcPct val="50000"/>
              </a:spcBef>
            </a:pPr>
            <a:r>
              <a:rPr lang="en-US" altLang="vi-VN" sz="2400" b="1" smtClean="0">
                <a:solidFill>
                  <a:srgbClr val="0000FF"/>
                </a:solidFill>
                <a:latin typeface="Times New Roman" pitchFamily="18" charset="0"/>
              </a:rPr>
              <a:t> </a:t>
            </a:r>
            <a:endParaRPr lang="en-US" altLang="vi-VN" sz="2400" b="1">
              <a:solidFill>
                <a:srgbClr val="0000FF"/>
              </a:solidFill>
              <a:latin typeface="Times New Roman" pitchFamily="18" charset="0"/>
            </a:endParaRPr>
          </a:p>
        </p:txBody>
      </p:sp>
      <p:sp>
        <p:nvSpPr>
          <p:cNvPr id="6" name="Text Box 4"/>
          <p:cNvSpPr txBox="1">
            <a:spLocks noChangeArrowheads="1"/>
          </p:cNvSpPr>
          <p:nvPr/>
        </p:nvSpPr>
        <p:spPr bwMode="auto">
          <a:xfrm>
            <a:off x="323528" y="1694443"/>
            <a:ext cx="8227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smtClean="0">
                <a:solidFill>
                  <a:srgbClr val="0000FF"/>
                </a:solidFill>
                <a:latin typeface="Times New Roman" pitchFamily="18" charset="0"/>
              </a:rPr>
              <a:t>II.VÍ DỤ MINH HỌA CÁC CẤP ĐỘ TUYỆT CHỦNG CỦA    ĐỘNG VẬT QUÝ HIẾM Ở VIỆT NAM.</a:t>
            </a:r>
          </a:p>
        </p:txBody>
      </p:sp>
      <p:sp>
        <p:nvSpPr>
          <p:cNvPr id="7" name="Text Box 6"/>
          <p:cNvSpPr txBox="1">
            <a:spLocks noChangeArrowheads="1"/>
          </p:cNvSpPr>
          <p:nvPr/>
        </p:nvSpPr>
        <p:spPr bwMode="auto">
          <a:xfrm>
            <a:off x="336492" y="2567004"/>
            <a:ext cx="65756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altLang="vi-VN" sz="2400" b="1" smtClean="0">
              <a:solidFill>
                <a:srgbClr val="0000FF"/>
              </a:solidFill>
              <a:latin typeface="Times New Roman" pitchFamily="18" charset="0"/>
              <a:cs typeface="Times New Roman" pitchFamily="18" charset="0"/>
            </a:endParaRPr>
          </a:p>
          <a:p>
            <a:pPr>
              <a:spcBef>
                <a:spcPct val="50000"/>
              </a:spcBef>
            </a:pPr>
            <a:r>
              <a:rPr lang="en-US" altLang="vi-VN" sz="2400" b="1" smtClean="0">
                <a:solidFill>
                  <a:srgbClr val="0000FF"/>
                </a:solidFill>
                <a:latin typeface="Times New Roman" pitchFamily="18" charset="0"/>
              </a:rPr>
              <a:t> </a:t>
            </a:r>
            <a:endParaRPr lang="en-US" altLang="vi-VN" sz="2400" b="1">
              <a:solidFill>
                <a:srgbClr val="0000FF"/>
              </a:solidFill>
              <a:latin typeface="Times New Roman" pitchFamily="18" charset="0"/>
            </a:endParaRPr>
          </a:p>
        </p:txBody>
      </p:sp>
      <p:sp>
        <p:nvSpPr>
          <p:cNvPr id="8" name="Text Box 6"/>
          <p:cNvSpPr txBox="1">
            <a:spLocks noChangeArrowheads="1"/>
          </p:cNvSpPr>
          <p:nvPr/>
        </p:nvSpPr>
        <p:spPr bwMode="auto">
          <a:xfrm>
            <a:off x="228600" y="2567004"/>
            <a:ext cx="6683540" cy="100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smtClean="0">
                <a:solidFill>
                  <a:srgbClr val="0000FF"/>
                </a:solidFill>
                <a:latin typeface=".VnTime" pitchFamily="34" charset="0"/>
              </a:rPr>
              <a:t> </a:t>
            </a:r>
            <a:r>
              <a:rPr lang="en-US" altLang="vi-VN" sz="2400" b="1" smtClean="0">
                <a:solidFill>
                  <a:srgbClr val="0000FF"/>
                </a:solidFill>
                <a:latin typeface="Times New Roman" pitchFamily="18" charset="0"/>
                <a:cs typeface="Times New Roman" pitchFamily="18" charset="0"/>
              </a:rPr>
              <a:t>III.BẢO VỆ ĐỘNG VẬT QUÝ HIẾM</a:t>
            </a:r>
          </a:p>
          <a:p>
            <a:pPr>
              <a:spcBef>
                <a:spcPct val="50000"/>
              </a:spcBef>
            </a:pPr>
            <a:r>
              <a:rPr lang="en-US" altLang="vi-VN" sz="2400" b="1" smtClean="0">
                <a:solidFill>
                  <a:srgbClr val="0000FF"/>
                </a:solidFill>
                <a:latin typeface="Times New Roman" pitchFamily="18" charset="0"/>
              </a:rPr>
              <a:t> </a:t>
            </a:r>
            <a:endParaRPr lang="en-US" altLang="vi-VN" sz="2400" b="1">
              <a:solidFill>
                <a:srgbClr val="0000FF"/>
              </a:solidFill>
              <a:latin typeface="Times New Roman" pitchFamily="18" charset="0"/>
            </a:endParaRPr>
          </a:p>
        </p:txBody>
      </p:sp>
    </p:spTree>
    <p:extLst>
      <p:ext uri="{BB962C8B-B14F-4D97-AF65-F5344CB8AC3E}">
        <p14:creationId xmlns:p14="http://schemas.microsoft.com/office/powerpoint/2010/main" val="33793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38">
                                            <p:txEl>
                                              <p:pRg st="1" end="1"/>
                                            </p:txEl>
                                          </p:spTgt>
                                        </p:tgtEl>
                                        <p:attrNameLst>
                                          <p:attrName>style.visibility</p:attrName>
                                        </p:attrNameLst>
                                      </p:cBhvr>
                                      <p:to>
                                        <p:strVal val="visible"/>
                                      </p:to>
                                    </p:set>
                                    <p:anim calcmode="discrete" valueType="clr">
                                      <p:cBhvr override="childStyle">
                                        <p:cTn id="7" dur="80"/>
                                        <p:tgtEl>
                                          <p:spTgt spid="184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8">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8438">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4"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8"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4724400" y="0"/>
            <a:ext cx="4419600" cy="3429000"/>
            <a:chOff x="2880" y="0"/>
            <a:chExt cx="2880" cy="2160"/>
          </a:xfrm>
        </p:grpSpPr>
        <p:pic>
          <p:nvPicPr>
            <p:cNvPr id="245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0"/>
              <a:ext cx="2880"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7" name="Text Box 4"/>
            <p:cNvSpPr txBox="1">
              <a:spLocks noChangeArrowheads="1"/>
            </p:cNvSpPr>
            <p:nvPr/>
          </p:nvSpPr>
          <p:spPr bwMode="auto">
            <a:xfrm>
              <a:off x="3744" y="1809"/>
              <a:ext cx="12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000">
                  <a:solidFill>
                    <a:srgbClr val="FFFF00"/>
                  </a:solidFill>
                  <a:latin typeface="Times New Roman" pitchFamily="18" charset="0"/>
                </a:rPr>
                <a:t>Đốt rừng làm rẫy</a:t>
              </a:r>
            </a:p>
          </p:txBody>
        </p:sp>
      </p:grpSp>
      <p:grpSp>
        <p:nvGrpSpPr>
          <p:cNvPr id="56325" name="Group 5"/>
          <p:cNvGrpSpPr>
            <a:grpSpLocks/>
          </p:cNvGrpSpPr>
          <p:nvPr/>
        </p:nvGrpSpPr>
        <p:grpSpPr bwMode="auto">
          <a:xfrm>
            <a:off x="0" y="0"/>
            <a:ext cx="4724400" cy="3436938"/>
            <a:chOff x="0" y="0"/>
            <a:chExt cx="3168" cy="2165"/>
          </a:xfrm>
        </p:grpSpPr>
        <p:pic>
          <p:nvPicPr>
            <p:cNvPr id="24584" name="Picture 6"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68" cy="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7"/>
            <p:cNvSpPr txBox="1">
              <a:spLocks noChangeArrowheads="1"/>
            </p:cNvSpPr>
            <p:nvPr/>
          </p:nvSpPr>
          <p:spPr bwMode="auto">
            <a:xfrm>
              <a:off x="0" y="0"/>
              <a:ext cx="30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000" b="1">
                  <a:latin typeface="Times New Roman" pitchFamily="18" charset="0"/>
                </a:rPr>
                <a:t>Cảnh một khu rừng bị cháy, do thời tiết khô hanh</a:t>
              </a:r>
            </a:p>
          </p:txBody>
        </p:sp>
      </p:grpSp>
      <p:pic>
        <p:nvPicPr>
          <p:cNvPr id="563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441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329" name="Group 9"/>
          <p:cNvGrpSpPr>
            <a:grpSpLocks/>
          </p:cNvGrpSpPr>
          <p:nvPr/>
        </p:nvGrpSpPr>
        <p:grpSpPr bwMode="auto">
          <a:xfrm>
            <a:off x="0" y="3429000"/>
            <a:ext cx="4724400" cy="3429000"/>
            <a:chOff x="0" y="2208"/>
            <a:chExt cx="2944" cy="2112"/>
          </a:xfrm>
        </p:grpSpPr>
        <p:pic>
          <p:nvPicPr>
            <p:cNvPr id="245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2208"/>
              <a:ext cx="2896" cy="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Text Box 11"/>
            <p:cNvSpPr txBox="1">
              <a:spLocks noChangeArrowheads="1"/>
            </p:cNvSpPr>
            <p:nvPr/>
          </p:nvSpPr>
          <p:spPr bwMode="auto">
            <a:xfrm>
              <a:off x="0" y="3840"/>
              <a:ext cx="292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altLang="vi-VN" sz="2000" b="1">
                  <a:solidFill>
                    <a:srgbClr val="FFCC00"/>
                  </a:solidFill>
                  <a:latin typeface="Arial" charset="0"/>
                </a:rPr>
                <a:t> </a:t>
              </a:r>
              <a:r>
                <a:rPr lang="en-US" altLang="vi-VN" sz="2000" b="1">
                  <a:solidFill>
                    <a:srgbClr val="FFCC00"/>
                  </a:solidFill>
                  <a:latin typeface="Times New Roman" pitchFamily="18" charset="0"/>
                </a:rPr>
                <a:t>Người dân ngang nhiên phá rừng     bừa bãi để mưu sinh</a:t>
              </a:r>
            </a:p>
          </p:txBody>
        </p:sp>
      </p:grpSp>
    </p:spTree>
    <p:extLst>
      <p:ext uri="{BB962C8B-B14F-4D97-AF65-F5344CB8AC3E}">
        <p14:creationId xmlns:p14="http://schemas.microsoft.com/office/powerpoint/2010/main" val="2369296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checkerboard(across)">
                                      <p:cBhvr>
                                        <p:cTn id="7" dur="5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checkerboard(across)">
                                      <p:cBhvr>
                                        <p:cTn id="12" dur="500"/>
                                        <p:tgtEl>
                                          <p:spTgt spid="56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checkerboard(across)">
                                      <p:cBhvr>
                                        <p:cTn id="17" dur="500"/>
                                        <p:tgtEl>
                                          <p:spTgt spid="563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checkerboard(across)">
                                      <p:cBhvr>
                                        <p:cTn id="22"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8" descr="images176897_080925154653-402-150"/>
          <p:cNvSpPr>
            <a:spLocks noGrp="1" noChangeAspect="1" noChangeArrowheads="1"/>
          </p:cNvSpPr>
          <p:nvPr isPhoto="1"/>
        </p:nvSpPr>
        <p:spPr bwMode="auto">
          <a:xfrm>
            <a:off x="304800" y="260648"/>
            <a:ext cx="8515672" cy="5644852"/>
          </a:xfrm>
          <a:prstGeom prst="roundRect">
            <a:avLst>
              <a:gd name="adj" fmla="val 16667"/>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389" name="Text Box 9"/>
          <p:cNvSpPr txBox="1">
            <a:spLocks noChangeArrowheads="1"/>
          </p:cNvSpPr>
          <p:nvPr/>
        </p:nvSpPr>
        <p:spPr bwMode="auto">
          <a:xfrm>
            <a:off x="2771800" y="6179127"/>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9900CC"/>
                </a:solidFill>
              </a:rPr>
              <a:t>Ô nhiễm môi trường</a:t>
            </a:r>
          </a:p>
        </p:txBody>
      </p:sp>
    </p:spTree>
    <p:extLst>
      <p:ext uri="{BB962C8B-B14F-4D97-AF65-F5344CB8AC3E}">
        <p14:creationId xmlns:p14="http://schemas.microsoft.com/office/powerpoint/2010/main" val="229268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gentorangesp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914400" y="58674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Máy bay Mỹ rãi chất độc màu da cam (Dioxin) xuống các cánh rừng Việt Nam</a:t>
            </a:r>
          </a:p>
        </p:txBody>
      </p:sp>
    </p:spTree>
    <p:extLst>
      <p:ext uri="{BB962C8B-B14F-4D97-AF65-F5344CB8AC3E}">
        <p14:creationId xmlns:p14="http://schemas.microsoft.com/office/powerpoint/2010/main" val="3039023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8131"/>
                                        </p:tgtEl>
                                        <p:attrNameLst>
                                          <p:attrName>style.visibility</p:attrName>
                                        </p:attrNameLst>
                                      </p:cBhvr>
                                      <p:to>
                                        <p:strVal val="visible"/>
                                      </p:to>
                                    </p:set>
                                    <p:animEffect transition="in" filter="box(in)">
                                      <p:cBhvr>
                                        <p:cTn id="10"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endParaRPr lang="vi-VN" altLang="vi-VN" smtClean="0"/>
          </a:p>
        </p:txBody>
      </p:sp>
      <p:pic>
        <p:nvPicPr>
          <p:cNvPr id="55299" name="Picture 3" descr="dong%20vat%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buôn bán ĐVQ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Dvqh dang chờ các thượng kh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1371600" y="3367088"/>
            <a:ext cx="6629400" cy="381000"/>
          </a:xfrm>
          <a:prstGeom prst="rect">
            <a:avLst/>
          </a:prstGeom>
          <a:solidFill>
            <a:srgbClr val="3E14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solidFill>
                  <a:srgbClr val="FFFF00"/>
                </a:solidFill>
                <a:latin typeface="Times New Roman" pitchFamily="18" charset="0"/>
              </a:rPr>
              <a:t>NUÔI NHỐT, BUÔN BÁN, GIẾT MỔ ĐỘNG VẬT QUÝ HIẾM</a:t>
            </a:r>
          </a:p>
        </p:txBody>
      </p:sp>
      <p:pic>
        <p:nvPicPr>
          <p:cNvPr id="55303" name="Picture 7" descr="đvbị thu giữ tại 1 nơi chuyên mua bán,giết thịt ĐVQH"/>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4648200" y="3733800"/>
            <a:ext cx="44958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295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1000"/>
                                        <p:tgtEl>
                                          <p:spTgt spid="55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checkerboard(across)">
                                      <p:cBhvr>
                                        <p:cTn id="12" dur="1000"/>
                                        <p:tgtEl>
                                          <p:spTgt spid="55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5301"/>
                                        </p:tgtEl>
                                        <p:attrNameLst>
                                          <p:attrName>style.visibility</p:attrName>
                                        </p:attrNameLst>
                                      </p:cBhvr>
                                      <p:to>
                                        <p:strVal val="visible"/>
                                      </p:to>
                                    </p:set>
                                    <p:animEffect transition="in" filter="wedge">
                                      <p:cBhvr>
                                        <p:cTn id="17" dur="1000"/>
                                        <p:tgtEl>
                                          <p:spTgt spid="55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5303"/>
                                        </p:tgtEl>
                                        <p:attrNameLst>
                                          <p:attrName>style.visibility</p:attrName>
                                        </p:attrNameLst>
                                      </p:cBhvr>
                                      <p:to>
                                        <p:strVal val="visible"/>
                                      </p:to>
                                    </p:set>
                                    <p:animEffect transition="in" filter="wedge">
                                      <p:cBhvr>
                                        <p:cTn id="22" dur="2000"/>
                                        <p:tgtEl>
                                          <p:spTgt spid="55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2"/>
                                        </p:tgtEl>
                                        <p:attrNameLst>
                                          <p:attrName>style.visibility</p:attrName>
                                        </p:attrNameLst>
                                      </p:cBhvr>
                                      <p:to>
                                        <p:strVal val="visible"/>
                                      </p:to>
                                    </p:set>
                                    <p:animEffect transition="in" filter="box(in)">
                                      <p:cBhvr>
                                        <p:cTn id="27"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vi-VN" altLang="vi-VN" smtClean="0"/>
          </a:p>
        </p:txBody>
      </p:sp>
      <p:pic>
        <p:nvPicPr>
          <p:cNvPr id="58371" name="Picture 3" descr="Rắ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495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4" descr="monăn từ ĐVQ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hổ nhồi b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gấu sẻ đuoc nuô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6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heel(4)">
                                      <p:cBhvr>
                                        <p:cTn id="7" dur="20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circle(in)">
                                      <p:cBhvr>
                                        <p:cTn id="12" dur="1000"/>
                                        <p:tgtEl>
                                          <p:spTgt spid="58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8374"/>
                                        </p:tgtEl>
                                        <p:attrNameLst>
                                          <p:attrName>style.visibility</p:attrName>
                                        </p:attrNameLst>
                                      </p:cBhvr>
                                      <p:to>
                                        <p:strVal val="visible"/>
                                      </p:to>
                                    </p:set>
                                    <p:animEffect transition="in" filter="circle(in)">
                                      <p:cBhvr>
                                        <p:cTn id="17" dur="2000"/>
                                        <p:tgtEl>
                                          <p:spTgt spid="58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8375"/>
                                        </p:tgtEl>
                                        <p:attrNameLst>
                                          <p:attrName>style.visibility</p:attrName>
                                        </p:attrNameLst>
                                      </p:cBhvr>
                                      <p:to>
                                        <p:strVal val="visible"/>
                                      </p:to>
                                    </p:set>
                                    <p:animEffect transition="in" filter="checkerboard(across)">
                                      <p:cBhvr>
                                        <p:cTn id="22"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1143000"/>
          </a:xfrm>
        </p:spPr>
        <p:txBody>
          <a:bodyPr>
            <a:normAutofit fontScale="90000"/>
          </a:bodyPr>
          <a:lstStyle/>
          <a:p>
            <a:r>
              <a:rPr lang="en-US" dirty="0" err="1" smtClean="0">
                <a:solidFill>
                  <a:srgbClr val="FF0000"/>
                </a:solidFill>
              </a:rPr>
              <a:t>Các</a:t>
            </a:r>
            <a:r>
              <a:rPr lang="en-US" dirty="0" smtClean="0">
                <a:solidFill>
                  <a:srgbClr val="FF0000"/>
                </a:solidFill>
              </a:rPr>
              <a:t> </a:t>
            </a:r>
            <a:r>
              <a:rPr lang="en-US" dirty="0" err="1" smtClean="0">
                <a:solidFill>
                  <a:srgbClr val="FF0000"/>
                </a:solidFill>
              </a:rPr>
              <a:t>biện</a:t>
            </a:r>
            <a:r>
              <a:rPr lang="en-US" dirty="0" smtClean="0">
                <a:solidFill>
                  <a:srgbClr val="FF0000"/>
                </a:solidFill>
              </a:rPr>
              <a:t> </a:t>
            </a:r>
            <a:r>
              <a:rPr lang="en-US" dirty="0" err="1" smtClean="0">
                <a:solidFill>
                  <a:srgbClr val="FF0000"/>
                </a:solidFill>
              </a:rPr>
              <a:t>pháp</a:t>
            </a:r>
            <a:r>
              <a:rPr lang="en-US" dirty="0" smtClean="0">
                <a:solidFill>
                  <a:srgbClr val="FF0000"/>
                </a:solidFill>
              </a:rPr>
              <a:t> </a:t>
            </a:r>
            <a:r>
              <a:rPr lang="en-US" dirty="0" err="1" smtClean="0">
                <a:solidFill>
                  <a:srgbClr val="FF0000"/>
                </a:solidFill>
              </a:rPr>
              <a:t>bảo</a:t>
            </a:r>
            <a:r>
              <a:rPr lang="en-US" dirty="0" smtClean="0">
                <a:solidFill>
                  <a:srgbClr val="FF0000"/>
                </a:solidFill>
              </a:rPr>
              <a:t> </a:t>
            </a:r>
            <a:r>
              <a:rPr lang="en-US" dirty="0" err="1" smtClean="0">
                <a:solidFill>
                  <a:srgbClr val="FF0000"/>
                </a:solidFill>
              </a:rPr>
              <a:t>vệ</a:t>
            </a:r>
            <a:r>
              <a:rPr lang="en-US" dirty="0" smtClean="0">
                <a:solidFill>
                  <a:srgbClr val="FF0000"/>
                </a:solidFill>
              </a:rPr>
              <a:t> </a:t>
            </a:r>
            <a:r>
              <a:rPr lang="en-US" dirty="0" err="1" smtClean="0">
                <a:solidFill>
                  <a:srgbClr val="FF0000"/>
                </a:solidFill>
              </a:rPr>
              <a:t>động</a:t>
            </a:r>
            <a:r>
              <a:rPr lang="en-US" dirty="0" smtClean="0">
                <a:solidFill>
                  <a:srgbClr val="FF0000"/>
                </a:solidFill>
              </a:rPr>
              <a:t> </a:t>
            </a:r>
            <a:r>
              <a:rPr lang="en-US" dirty="0" err="1" smtClean="0">
                <a:solidFill>
                  <a:srgbClr val="FF0000"/>
                </a:solidFill>
              </a:rPr>
              <a:t>vật</a:t>
            </a:r>
            <a:r>
              <a:rPr lang="en-US" dirty="0" smtClean="0">
                <a:solidFill>
                  <a:srgbClr val="FF0000"/>
                </a:solidFill>
              </a:rPr>
              <a:t> </a:t>
            </a:r>
            <a:r>
              <a:rPr lang="en-US" dirty="0" err="1" smtClean="0">
                <a:solidFill>
                  <a:srgbClr val="FF0000"/>
                </a:solidFill>
              </a:rPr>
              <a:t>quý</a:t>
            </a:r>
            <a:r>
              <a:rPr lang="en-US" dirty="0" smtClean="0">
                <a:solidFill>
                  <a:srgbClr val="FF0000"/>
                </a:solidFill>
              </a:rPr>
              <a:t> </a:t>
            </a:r>
            <a:r>
              <a:rPr lang="en-US" dirty="0" err="1" smtClean="0">
                <a:solidFill>
                  <a:srgbClr val="FF0000"/>
                </a:solidFill>
              </a:rPr>
              <a:t>hiếm</a:t>
            </a:r>
            <a:endParaRPr lang="en-US" dirty="0">
              <a:solidFill>
                <a:srgbClr val="FF0000"/>
              </a:solidFill>
            </a:endParaRPr>
          </a:p>
        </p:txBody>
      </p:sp>
      <p:pic>
        <p:nvPicPr>
          <p:cNvPr id="5" name="Picture 3" descr="small_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9436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914400" y="5791200"/>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FontTx/>
              <a:buNone/>
            </a:pPr>
            <a:r>
              <a:rPr lang="en-US" altLang="en-US" sz="2400" b="1" dirty="0" err="1">
                <a:solidFill>
                  <a:srgbClr val="FF0000"/>
                </a:solidFill>
                <a:latin typeface="Times New Roman" pitchFamily="18" charset="0"/>
              </a:rPr>
              <a:t>Trồng</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cây</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gây</a:t>
            </a:r>
            <a:r>
              <a:rPr lang="en-US" altLang="en-US" sz="2400" b="1" dirty="0">
                <a:solidFill>
                  <a:srgbClr val="FF0000"/>
                </a:solidFill>
                <a:latin typeface="Times New Roman" pitchFamily="18" charset="0"/>
              </a:rPr>
              <a:t> </a:t>
            </a:r>
            <a:r>
              <a:rPr lang="en-US" altLang="en-US" sz="2400" b="1" dirty="0" err="1" smtClean="0">
                <a:solidFill>
                  <a:srgbClr val="FF0000"/>
                </a:solidFill>
                <a:latin typeface="Times New Roman" pitchFamily="18" charset="0"/>
              </a:rPr>
              <a:t>rừng</a:t>
            </a:r>
            <a:r>
              <a:rPr lang="vi-VN" altLang="en-US" sz="2400" b="1" dirty="0" smtClean="0">
                <a:solidFill>
                  <a:srgbClr val="FF0000"/>
                </a:solidFill>
                <a:latin typeface="Times New Roman" pitchFamily="18" charset="0"/>
              </a:rPr>
              <a:t>, </a:t>
            </a:r>
          </a:p>
          <a:p>
            <a:pPr algn="ctr" eaLnBrk="1" hangingPunct="1">
              <a:spcBef>
                <a:spcPts val="0"/>
              </a:spcBef>
              <a:buFontTx/>
              <a:buNone/>
            </a:pPr>
            <a:r>
              <a:rPr lang="vi-VN" altLang="en-US" sz="2400" b="1" dirty="0" smtClean="0">
                <a:solidFill>
                  <a:srgbClr val="FF0000"/>
                </a:solidFill>
                <a:latin typeface="Times New Roman" pitchFamily="18" charset="0"/>
              </a:rPr>
              <a:t>bảo vệ môi trường sống của của động vạt</a:t>
            </a:r>
            <a:endParaRPr lang="en-US" altLang="en-US" sz="2400" b="1" dirty="0">
              <a:solidFill>
                <a:srgbClr val="FF0000"/>
              </a:solidFill>
              <a:latin typeface="Times New Roman" pitchFamily="18" charset="0"/>
            </a:endParaRPr>
          </a:p>
        </p:txBody>
      </p:sp>
    </p:spTree>
    <p:extLst>
      <p:ext uri="{BB962C8B-B14F-4D97-AF65-F5344CB8AC3E}">
        <p14:creationId xmlns:p14="http://schemas.microsoft.com/office/powerpoint/2010/main" val="10222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7515225" cy="1066800"/>
          </a:xfrm>
        </p:spPr>
        <p:txBody>
          <a:bodyPr>
            <a:normAutofit/>
          </a:bodyPr>
          <a:lstStyle/>
          <a:p>
            <a:pPr algn="ctr" eaLnBrk="1" hangingPunct="1">
              <a:defRPr/>
            </a:pPr>
            <a:r>
              <a:rPr lang="en-US" altLang="vi-VN" sz="2800" b="1" smtClean="0">
                <a:solidFill>
                  <a:srgbClr val="FF0000"/>
                </a:solidFill>
                <a:latin typeface="Times New Roman" panose="02020603050405020304" pitchFamily="18" charset="0"/>
              </a:rPr>
              <a:t>KIỂM TRA BÀI CŨ </a:t>
            </a:r>
          </a:p>
        </p:txBody>
      </p:sp>
      <p:sp>
        <p:nvSpPr>
          <p:cNvPr id="66564" name="Text Box 4"/>
          <p:cNvSpPr txBox="1">
            <a:spLocks noChangeArrowheads="1"/>
          </p:cNvSpPr>
          <p:nvPr/>
        </p:nvSpPr>
        <p:spPr bwMode="auto">
          <a:xfrm>
            <a:off x="838200" y="1295400"/>
            <a:ext cx="685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400" b="1">
                <a:solidFill>
                  <a:srgbClr val="0000FF"/>
                </a:solidFill>
                <a:latin typeface="Times New Roman" pitchFamily="18" charset="0"/>
              </a:rPr>
              <a:t>1. Thế nào là biện pháp đấu tranh sinh học?</a:t>
            </a:r>
          </a:p>
        </p:txBody>
      </p:sp>
      <p:sp>
        <p:nvSpPr>
          <p:cNvPr id="66565" name="Text Box 5"/>
          <p:cNvSpPr txBox="1">
            <a:spLocks noChangeArrowheads="1"/>
          </p:cNvSpPr>
          <p:nvPr/>
        </p:nvSpPr>
        <p:spPr bwMode="auto">
          <a:xfrm>
            <a:off x="685800" y="1676400"/>
            <a:ext cx="626246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90000"/>
              </a:lnSpc>
              <a:spcBef>
                <a:spcPct val="20000"/>
              </a:spcBef>
            </a:pPr>
            <a:r>
              <a:rPr lang="en-US" altLang="vi-VN" sz="2000">
                <a:solidFill>
                  <a:srgbClr val="0000FF"/>
                </a:solidFill>
                <a:latin typeface="Times New Roman" pitchFamily="18" charset="0"/>
              </a:rPr>
              <a:t>  </a:t>
            </a:r>
            <a:r>
              <a:rPr lang="en-US" altLang="vi-VN" sz="2400" b="1">
                <a:solidFill>
                  <a:srgbClr val="0000FF"/>
                </a:solidFill>
                <a:latin typeface="Times New Roman" pitchFamily="18" charset="0"/>
              </a:rPr>
              <a:t>2. Nêu các biện pháp đấu tranh sinh học?</a:t>
            </a:r>
            <a:endParaRPr lang="en-US" altLang="vi-VN" sz="2400" b="1" i="1">
              <a:solidFill>
                <a:srgbClr val="0000FF"/>
              </a:solidFill>
            </a:endParaRPr>
          </a:p>
        </p:txBody>
      </p:sp>
      <p:sp>
        <p:nvSpPr>
          <p:cNvPr id="66566" name="Text Box 6"/>
          <p:cNvSpPr txBox="1">
            <a:spLocks noChangeArrowheads="1"/>
          </p:cNvSpPr>
          <p:nvPr/>
        </p:nvSpPr>
        <p:spPr bwMode="auto">
          <a:xfrm>
            <a:off x="2555776" y="2057400"/>
            <a:ext cx="2321024"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lnSpc>
                <a:spcPct val="90000"/>
              </a:lnSpc>
              <a:spcBef>
                <a:spcPct val="20000"/>
              </a:spcBef>
            </a:pPr>
            <a:r>
              <a:rPr lang="en-US" altLang="vi-VN" sz="3200">
                <a:latin typeface="Times New Roman" pitchFamily="18" charset="0"/>
              </a:rPr>
              <a:t> </a:t>
            </a:r>
            <a:r>
              <a:rPr lang="en-US" altLang="vi-VN" sz="3200" b="1" smtClean="0">
                <a:solidFill>
                  <a:srgbClr val="0000FF"/>
                </a:solidFill>
                <a:latin typeface="Times New Roman" pitchFamily="18" charset="0"/>
              </a:rPr>
              <a:t>ĐÁP ÁN</a:t>
            </a:r>
            <a:endParaRPr lang="en-US" altLang="vi-VN" sz="3200" b="1">
              <a:solidFill>
                <a:srgbClr val="0000FF"/>
              </a:solidFill>
              <a:latin typeface="Times New Roman" pitchFamily="18" charset="0"/>
            </a:endParaRPr>
          </a:p>
          <a:p>
            <a:pPr eaLnBrk="1" hangingPunct="1">
              <a:spcBef>
                <a:spcPct val="50000"/>
              </a:spcBef>
            </a:pPr>
            <a:endParaRPr lang="en-US" altLang="vi-VN" sz="2400" b="1" i="1"/>
          </a:p>
        </p:txBody>
      </p:sp>
      <p:sp>
        <p:nvSpPr>
          <p:cNvPr id="66567" name="Text Box 7"/>
          <p:cNvSpPr txBox="1">
            <a:spLocks noChangeArrowheads="1"/>
          </p:cNvSpPr>
          <p:nvPr/>
        </p:nvSpPr>
        <p:spPr bwMode="auto">
          <a:xfrm>
            <a:off x="609600" y="2667000"/>
            <a:ext cx="85344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90000"/>
              </a:lnSpc>
              <a:spcBef>
                <a:spcPct val="20000"/>
              </a:spcBef>
            </a:pPr>
            <a:r>
              <a:rPr lang="en-US" altLang="vi-VN" sz="2000">
                <a:solidFill>
                  <a:srgbClr val="0000FF"/>
                </a:solidFill>
                <a:latin typeface="Times New Roman" pitchFamily="18" charset="0"/>
              </a:rPr>
              <a:t>1</a:t>
            </a:r>
            <a:r>
              <a:rPr lang="en-US" altLang="vi-VN" sz="2400">
                <a:solidFill>
                  <a:srgbClr val="0000FF"/>
                </a:solidFill>
                <a:latin typeface="Times New Roman" pitchFamily="18" charset="0"/>
              </a:rPr>
              <a:t>. Là biện pháp sử dụng sinh vật hoặc sản phẩm của chúng để ngăn chặn hoặc  giảm bớt thiệt hại do sinh vật </a:t>
            </a:r>
            <a:r>
              <a:rPr lang="en-US" altLang="vi-VN" sz="2400">
                <a:solidFill>
                  <a:srgbClr val="0000FF"/>
                </a:solidFill>
                <a:latin typeface=".VnTime" pitchFamily="34" charset="0"/>
              </a:rPr>
              <a:t>h¹i</a:t>
            </a:r>
            <a:r>
              <a:rPr lang="en-US" altLang="vi-VN" sz="2400">
                <a:solidFill>
                  <a:srgbClr val="0000FF"/>
                </a:solidFill>
                <a:latin typeface="Times New Roman" pitchFamily="18" charset="0"/>
              </a:rPr>
              <a:t> gây ra.</a:t>
            </a:r>
          </a:p>
          <a:p>
            <a:pPr eaLnBrk="1" hangingPunct="1">
              <a:spcBef>
                <a:spcPct val="50000"/>
              </a:spcBef>
            </a:pPr>
            <a:endParaRPr lang="en-US" altLang="vi-VN" sz="2400" b="1" i="1"/>
          </a:p>
        </p:txBody>
      </p:sp>
      <p:sp>
        <p:nvSpPr>
          <p:cNvPr id="66568" name="Text Box 8"/>
          <p:cNvSpPr txBox="1">
            <a:spLocks noChangeArrowheads="1"/>
          </p:cNvSpPr>
          <p:nvPr/>
        </p:nvSpPr>
        <p:spPr bwMode="auto">
          <a:xfrm>
            <a:off x="609600" y="3322564"/>
            <a:ext cx="78486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90000"/>
              </a:lnSpc>
              <a:spcBef>
                <a:spcPct val="20000"/>
              </a:spcBef>
            </a:pPr>
            <a:r>
              <a:rPr lang="en-US" altLang="vi-VN" sz="2400">
                <a:solidFill>
                  <a:srgbClr val="0000FF"/>
                </a:solidFill>
                <a:latin typeface="Times New Roman" pitchFamily="18" charset="0"/>
              </a:rPr>
              <a:t>2.-Sử dụng thiên địch: </a:t>
            </a:r>
            <a:endParaRPr lang="en-US" altLang="vi-VN" sz="2400" smtClean="0">
              <a:solidFill>
                <a:srgbClr val="0000FF"/>
              </a:solidFill>
              <a:latin typeface="Times New Roman" pitchFamily="18" charset="0"/>
            </a:endParaRPr>
          </a:p>
          <a:p>
            <a:pPr eaLnBrk="1" hangingPunct="1">
              <a:lnSpc>
                <a:spcPct val="90000"/>
              </a:lnSpc>
              <a:spcBef>
                <a:spcPct val="20000"/>
              </a:spcBef>
            </a:pPr>
            <a:r>
              <a:rPr lang="en-US" altLang="vi-VN" sz="2400">
                <a:solidFill>
                  <a:srgbClr val="0000FF"/>
                </a:solidFill>
                <a:latin typeface="Times New Roman" pitchFamily="18" charset="0"/>
              </a:rPr>
              <a:t> </a:t>
            </a:r>
            <a:r>
              <a:rPr lang="en-US" altLang="vi-VN" sz="2400" smtClean="0">
                <a:solidFill>
                  <a:srgbClr val="0000FF"/>
                </a:solidFill>
                <a:latin typeface="Times New Roman" pitchFamily="18" charset="0"/>
              </a:rPr>
              <a:t>      + </a:t>
            </a:r>
            <a:r>
              <a:rPr lang="en-US" altLang="vi-VN" sz="2400">
                <a:solidFill>
                  <a:srgbClr val="0000FF"/>
                </a:solidFill>
                <a:latin typeface="Times New Roman" pitchFamily="18" charset="0"/>
              </a:rPr>
              <a:t>Sử dụng thiên địch tiêu diệt </a:t>
            </a:r>
            <a:r>
              <a:rPr lang="en-US" altLang="vi-VN" sz="2400" smtClean="0">
                <a:solidFill>
                  <a:srgbClr val="0000FF"/>
                </a:solidFill>
                <a:latin typeface="Times New Roman" pitchFamily="18" charset="0"/>
              </a:rPr>
              <a:t>sinh vật gây hại</a:t>
            </a:r>
            <a:endParaRPr lang="en-US" altLang="vi-VN" sz="2400">
              <a:solidFill>
                <a:srgbClr val="0000FF"/>
              </a:solidFill>
              <a:latin typeface="Times New Roman" pitchFamily="18" charset="0"/>
            </a:endParaRPr>
          </a:p>
          <a:p>
            <a:pPr>
              <a:lnSpc>
                <a:spcPct val="90000"/>
              </a:lnSpc>
              <a:spcBef>
                <a:spcPct val="20000"/>
              </a:spcBef>
            </a:pPr>
            <a:r>
              <a:rPr lang="en-US" altLang="vi-VN" sz="2400" smtClean="0">
                <a:solidFill>
                  <a:srgbClr val="0000FF"/>
                </a:solidFill>
                <a:latin typeface="Times New Roman" pitchFamily="18" charset="0"/>
              </a:rPr>
              <a:t>        + </a:t>
            </a:r>
            <a:r>
              <a:rPr lang="en-US" altLang="vi-VN" sz="2400">
                <a:solidFill>
                  <a:srgbClr val="0000FF"/>
                </a:solidFill>
                <a:latin typeface="Times New Roman" pitchFamily="18" charset="0"/>
              </a:rPr>
              <a:t>Sử dụng </a:t>
            </a:r>
            <a:r>
              <a:rPr lang="en-US" altLang="vi-VN" sz="2400" smtClean="0">
                <a:solidFill>
                  <a:srgbClr val="0000FF"/>
                </a:solidFill>
                <a:latin typeface="Times New Roman" pitchFamily="18" charset="0"/>
              </a:rPr>
              <a:t> </a:t>
            </a:r>
            <a:r>
              <a:rPr lang="en-US" altLang="vi-VN" sz="2400">
                <a:solidFill>
                  <a:srgbClr val="0000FF"/>
                </a:solidFill>
                <a:latin typeface="Times New Roman" pitchFamily="18" charset="0"/>
              </a:rPr>
              <a:t>những thiên địch đẻ trứng kí sinh vào sinh vật hại hay trứng của sâu hai</a:t>
            </a:r>
          </a:p>
          <a:p>
            <a:pPr eaLnBrk="1" hangingPunct="1">
              <a:lnSpc>
                <a:spcPct val="90000"/>
              </a:lnSpc>
              <a:spcBef>
                <a:spcPct val="20000"/>
              </a:spcBef>
            </a:pPr>
            <a:r>
              <a:rPr lang="en-US" altLang="vi-VN" sz="2400">
                <a:solidFill>
                  <a:srgbClr val="0000FF"/>
                </a:solidFill>
                <a:latin typeface="Times New Roman" pitchFamily="18" charset="0"/>
              </a:rPr>
              <a:t> </a:t>
            </a:r>
            <a:r>
              <a:rPr lang="en-US" altLang="vi-VN" sz="2400" smtClean="0">
                <a:solidFill>
                  <a:srgbClr val="0000FF"/>
                </a:solidFill>
                <a:latin typeface="Times New Roman" pitchFamily="18" charset="0"/>
              </a:rPr>
              <a:t>- </a:t>
            </a:r>
            <a:r>
              <a:rPr lang="en-US" altLang="vi-VN" sz="2400">
                <a:solidFill>
                  <a:srgbClr val="0000FF"/>
                </a:solidFill>
                <a:latin typeface="Times New Roman" pitchFamily="18" charset="0"/>
              </a:rPr>
              <a:t>Sử dụng vi khuẩn gây bệnh truyền nhiễm cho sinh vật </a:t>
            </a:r>
            <a:r>
              <a:rPr lang="en-US" altLang="vi-VN" sz="2400" smtClean="0">
                <a:solidFill>
                  <a:srgbClr val="0000FF"/>
                </a:solidFill>
                <a:latin typeface="Times New Roman" pitchFamily="18" charset="0"/>
              </a:rPr>
              <a:t>hại.</a:t>
            </a:r>
            <a:endParaRPr lang="en-US" altLang="vi-VN" sz="2400">
              <a:solidFill>
                <a:srgbClr val="0000FF"/>
              </a:solidFill>
              <a:latin typeface="Times New Roman" pitchFamily="18" charset="0"/>
            </a:endParaRPr>
          </a:p>
          <a:p>
            <a:pPr eaLnBrk="1" hangingPunct="1">
              <a:lnSpc>
                <a:spcPct val="90000"/>
              </a:lnSpc>
              <a:spcBef>
                <a:spcPct val="20000"/>
              </a:spcBef>
            </a:pPr>
            <a:r>
              <a:rPr lang="en-US" altLang="vi-VN" sz="2400" smtClean="0">
                <a:solidFill>
                  <a:srgbClr val="0000FF"/>
                </a:solidFill>
                <a:latin typeface="Times New Roman" pitchFamily="18" charset="0"/>
              </a:rPr>
              <a:t> - </a:t>
            </a:r>
            <a:r>
              <a:rPr lang="en-US" altLang="vi-VN" sz="2400">
                <a:solidFill>
                  <a:srgbClr val="0000FF"/>
                </a:solidFill>
                <a:latin typeface="Times New Roman" pitchFamily="18" charset="0"/>
              </a:rPr>
              <a:t>Gây vô sinh diệt động vật </a:t>
            </a:r>
            <a:r>
              <a:rPr lang="en-US" altLang="vi-VN" sz="2400" smtClean="0">
                <a:solidFill>
                  <a:srgbClr val="0000FF"/>
                </a:solidFill>
                <a:latin typeface="Times New Roman" pitchFamily="18" charset="0"/>
              </a:rPr>
              <a:t>hại.</a:t>
            </a:r>
            <a:endParaRPr lang="en-US" altLang="vi-VN" sz="2400">
              <a:solidFill>
                <a:srgbClr val="0000FF"/>
              </a:solidFill>
              <a:latin typeface="Times New Roman" pitchFamily="18" charset="0"/>
            </a:endParaRPr>
          </a:p>
          <a:p>
            <a:pPr eaLnBrk="1" hangingPunct="1">
              <a:spcBef>
                <a:spcPct val="50000"/>
              </a:spcBef>
            </a:pPr>
            <a:endParaRPr lang="en-US" altLang="vi-VN" sz="2400" b="1" i="1"/>
          </a:p>
        </p:txBody>
      </p:sp>
    </p:spTree>
    <p:extLst>
      <p:ext uri="{BB962C8B-B14F-4D97-AF65-F5344CB8AC3E}">
        <p14:creationId xmlns:p14="http://schemas.microsoft.com/office/powerpoint/2010/main" val="881977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linds(horizontal)">
                                      <p:cBhvr>
                                        <p:cTn id="12" dur="5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strips(downLeft)">
                                      <p:cBhvr>
                                        <p:cTn id="17" dur="500"/>
                                        <p:tgtEl>
                                          <p:spTgt spid="66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Effect transition="in" filter="dissolve">
                                      <p:cBhvr>
                                        <p:cTn id="22" dur="500"/>
                                        <p:tgtEl>
                                          <p:spTgt spid="665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6567"/>
                                        </p:tgtEl>
                                        <p:attrNameLst>
                                          <p:attrName>style.visibility</p:attrName>
                                        </p:attrNameLst>
                                      </p:cBhvr>
                                      <p:to>
                                        <p:strVal val="visible"/>
                                      </p:to>
                                    </p:set>
                                    <p:animEffect transition="in" filter="slide(fromBottom)">
                                      <p:cBhvr>
                                        <p:cTn id="27" dur="500"/>
                                        <p:tgtEl>
                                          <p:spTgt spid="665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66568"/>
                                        </p:tgtEl>
                                        <p:attrNameLst>
                                          <p:attrName>style.visibility</p:attrName>
                                        </p:attrNameLst>
                                      </p:cBhvr>
                                      <p:to>
                                        <p:strVal val="visible"/>
                                      </p:to>
                                    </p:set>
                                    <p:animEffect transition="in" filter="barn(inHorizontal)">
                                      <p:cBhvr>
                                        <p:cTn id="32"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4" grpId="0" autoUpdateAnimBg="0"/>
      <p:bldP spid="66565" grpId="0" autoUpdateAnimBg="0"/>
      <p:bldP spid="66566" grpId="0" autoUpdateAnimBg="0"/>
      <p:bldP spid="66567" grpId="0" autoUpdateAnimBg="0"/>
      <p:bldP spid="6656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685800" y="228600"/>
            <a:ext cx="7848600" cy="655638"/>
          </a:xfrm>
          <a:prstGeom prst="rect">
            <a:avLst/>
          </a:prstGeom>
          <a:gradFill rotWithShape="1">
            <a:gsLst>
              <a:gs pos="0">
                <a:srgbClr val="CCCCFF"/>
              </a:gs>
              <a:gs pos="9000">
                <a:srgbClr val="99CCFF"/>
              </a:gs>
              <a:gs pos="18000">
                <a:srgbClr val="9966FF"/>
              </a:gs>
              <a:gs pos="30500">
                <a:srgbClr val="CC99FF"/>
              </a:gs>
              <a:gs pos="41001">
                <a:srgbClr val="99CCFF"/>
              </a:gs>
              <a:gs pos="50000">
                <a:srgbClr val="CCCCFF"/>
              </a:gs>
              <a:gs pos="59000">
                <a:srgbClr val="99CCFF"/>
              </a:gs>
              <a:gs pos="69500">
                <a:srgbClr val="CC99FF"/>
              </a:gs>
              <a:gs pos="82000">
                <a:srgbClr val="9966FF"/>
              </a:gs>
              <a:gs pos="91001">
                <a:srgbClr val="99CCFF"/>
              </a:gs>
              <a:gs pos="100000">
                <a:srgbClr val="CCCCFF"/>
              </a:gs>
            </a:gsLst>
            <a:lin ang="5400000" scaled="1"/>
          </a:gradFill>
          <a:ln w="9525">
            <a:noFill/>
            <a:miter lim="800000"/>
            <a:headEnd/>
            <a:tailEnd/>
          </a:ln>
          <a:effectLst/>
        </p:spPr>
        <p:txBody>
          <a:bodyPr anchor="ctr"/>
          <a:lstStyle/>
          <a:p>
            <a:pPr algn="ctr">
              <a:defRPr/>
            </a:pPr>
            <a:r>
              <a:rPr lang="en-US" sz="3600" b="1">
                <a:solidFill>
                  <a:srgbClr val="FFFF00"/>
                </a:solidFill>
                <a:effectLst>
                  <a:outerShdw blurRad="38100" dist="38100" dir="2700000" algn="tl">
                    <a:srgbClr val="000000"/>
                  </a:outerShdw>
                </a:effectLst>
              </a:rPr>
              <a:t>III. BẢO VỆ ĐỘNG VẬT QUÝ HIẾM</a:t>
            </a:r>
          </a:p>
        </p:txBody>
      </p:sp>
      <p:pic>
        <p:nvPicPr>
          <p:cNvPr id="25603" name="Picture 6" descr="080918021453-767-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2057400" y="57912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9900"/>
                </a:solidFill>
              </a:rPr>
              <a:t>Không đốt cháy rừng và khai thác rừng bừa bãi</a:t>
            </a:r>
          </a:p>
        </p:txBody>
      </p:sp>
      <p:pic>
        <p:nvPicPr>
          <p:cNvPr id="25605" name="Picture 10" descr="chay%20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46325"/>
            <a:ext cx="4572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11"/>
          <p:cNvSpPr>
            <a:spLocks noChangeShapeType="1"/>
          </p:cNvSpPr>
          <p:nvPr/>
        </p:nvSpPr>
        <p:spPr bwMode="auto">
          <a:xfrm>
            <a:off x="381000" y="990600"/>
            <a:ext cx="8382000" cy="449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607" name="Line 12"/>
          <p:cNvSpPr>
            <a:spLocks noChangeShapeType="1"/>
          </p:cNvSpPr>
          <p:nvPr/>
        </p:nvSpPr>
        <p:spPr bwMode="auto">
          <a:xfrm flipV="1">
            <a:off x="609600" y="1143000"/>
            <a:ext cx="7848600" cy="419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3372280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9" name="Picture 5" descr="080912020732-290-4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3963988" cy="2487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1430" name="Group 6"/>
          <p:cNvGrpSpPr>
            <a:grpSpLocks/>
          </p:cNvGrpSpPr>
          <p:nvPr/>
        </p:nvGrpSpPr>
        <p:grpSpPr bwMode="auto">
          <a:xfrm>
            <a:off x="1524000" y="1295400"/>
            <a:ext cx="2133600" cy="1447800"/>
            <a:chOff x="144" y="192"/>
            <a:chExt cx="3024" cy="2400"/>
          </a:xfrm>
        </p:grpSpPr>
        <p:sp>
          <p:nvSpPr>
            <p:cNvPr id="28690" name="Line 7"/>
            <p:cNvSpPr>
              <a:spLocks noChangeShapeType="1"/>
            </p:cNvSpPr>
            <p:nvPr/>
          </p:nvSpPr>
          <p:spPr bwMode="auto">
            <a:xfrm flipH="1">
              <a:off x="144" y="192"/>
              <a:ext cx="2928" cy="230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1" name="Line 8"/>
            <p:cNvSpPr>
              <a:spLocks noChangeShapeType="1"/>
            </p:cNvSpPr>
            <p:nvPr/>
          </p:nvSpPr>
          <p:spPr bwMode="auto">
            <a:xfrm flipH="1" flipV="1">
              <a:off x="240" y="192"/>
              <a:ext cx="2928" cy="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31433" name="Picture 9"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3886200" cy="251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1434" name="Group 10"/>
          <p:cNvGrpSpPr>
            <a:grpSpLocks/>
          </p:cNvGrpSpPr>
          <p:nvPr/>
        </p:nvGrpSpPr>
        <p:grpSpPr bwMode="auto">
          <a:xfrm>
            <a:off x="6019800" y="4191000"/>
            <a:ext cx="2209800" cy="1752600"/>
            <a:chOff x="144" y="192"/>
            <a:chExt cx="3024" cy="2400"/>
          </a:xfrm>
        </p:grpSpPr>
        <p:sp>
          <p:nvSpPr>
            <p:cNvPr id="28688" name="Line 11"/>
            <p:cNvSpPr>
              <a:spLocks noChangeShapeType="1"/>
            </p:cNvSpPr>
            <p:nvPr/>
          </p:nvSpPr>
          <p:spPr bwMode="auto">
            <a:xfrm flipH="1">
              <a:off x="144" y="192"/>
              <a:ext cx="2928" cy="230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9" name="Line 12"/>
            <p:cNvSpPr>
              <a:spLocks noChangeShapeType="1"/>
            </p:cNvSpPr>
            <p:nvPr/>
          </p:nvSpPr>
          <p:spPr bwMode="auto">
            <a:xfrm flipH="1" flipV="1">
              <a:off x="240" y="192"/>
              <a:ext cx="2928" cy="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31437" name="Picture 13" descr="buon b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3962400" cy="2541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1438" name="Group 14"/>
          <p:cNvGrpSpPr>
            <a:grpSpLocks/>
          </p:cNvGrpSpPr>
          <p:nvPr/>
        </p:nvGrpSpPr>
        <p:grpSpPr bwMode="auto">
          <a:xfrm>
            <a:off x="1371600" y="4343400"/>
            <a:ext cx="2133600" cy="1600200"/>
            <a:chOff x="144" y="192"/>
            <a:chExt cx="3024" cy="2400"/>
          </a:xfrm>
        </p:grpSpPr>
        <p:sp>
          <p:nvSpPr>
            <p:cNvPr id="28686" name="Line 15"/>
            <p:cNvSpPr>
              <a:spLocks noChangeShapeType="1"/>
            </p:cNvSpPr>
            <p:nvPr/>
          </p:nvSpPr>
          <p:spPr bwMode="auto">
            <a:xfrm flipH="1">
              <a:off x="144" y="192"/>
              <a:ext cx="2928" cy="230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7" name="Line 16"/>
            <p:cNvSpPr>
              <a:spLocks noChangeShapeType="1"/>
            </p:cNvSpPr>
            <p:nvPr/>
          </p:nvSpPr>
          <p:spPr bwMode="auto">
            <a:xfrm flipH="1" flipV="1">
              <a:off x="240" y="192"/>
              <a:ext cx="2928" cy="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31441" name="Picture 17" descr="081226183706-830-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838200"/>
            <a:ext cx="3886200" cy="251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1442" name="Group 18"/>
          <p:cNvGrpSpPr>
            <a:grpSpLocks/>
          </p:cNvGrpSpPr>
          <p:nvPr/>
        </p:nvGrpSpPr>
        <p:grpSpPr bwMode="auto">
          <a:xfrm>
            <a:off x="5791200" y="1066800"/>
            <a:ext cx="2133600" cy="1600200"/>
            <a:chOff x="144" y="192"/>
            <a:chExt cx="3024" cy="2400"/>
          </a:xfrm>
        </p:grpSpPr>
        <p:sp>
          <p:nvSpPr>
            <p:cNvPr id="28684" name="Line 19"/>
            <p:cNvSpPr>
              <a:spLocks noChangeShapeType="1"/>
            </p:cNvSpPr>
            <p:nvPr/>
          </p:nvSpPr>
          <p:spPr bwMode="auto">
            <a:xfrm flipH="1">
              <a:off x="144" y="192"/>
              <a:ext cx="2928" cy="230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5" name="Line 20"/>
            <p:cNvSpPr>
              <a:spLocks noChangeShapeType="1"/>
            </p:cNvSpPr>
            <p:nvPr/>
          </p:nvSpPr>
          <p:spPr bwMode="auto">
            <a:xfrm flipH="1" flipV="1">
              <a:off x="240" y="192"/>
              <a:ext cx="2928" cy="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3292303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checkerboard(across)">
                                      <p:cBhvr>
                                        <p:cTn id="7" dur="500"/>
                                        <p:tgtEl>
                                          <p:spTgt spid="231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1430"/>
                                        </p:tgtEl>
                                        <p:attrNameLst>
                                          <p:attrName>style.visibility</p:attrName>
                                        </p:attrNameLst>
                                      </p:cBhvr>
                                      <p:to>
                                        <p:strVal val="visible"/>
                                      </p:to>
                                    </p:set>
                                    <p:animEffect transition="in" filter="box(in)">
                                      <p:cBhvr>
                                        <p:cTn id="12" dur="500"/>
                                        <p:tgtEl>
                                          <p:spTgt spid="2314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31441"/>
                                        </p:tgtEl>
                                        <p:attrNameLst>
                                          <p:attrName>style.visibility</p:attrName>
                                        </p:attrNameLst>
                                      </p:cBhvr>
                                      <p:to>
                                        <p:strVal val="visible"/>
                                      </p:to>
                                    </p:set>
                                    <p:animEffect transition="in" filter="checkerboard(across)">
                                      <p:cBhvr>
                                        <p:cTn id="17" dur="500"/>
                                        <p:tgtEl>
                                          <p:spTgt spid="231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31442"/>
                                        </p:tgtEl>
                                        <p:attrNameLst>
                                          <p:attrName>style.visibility</p:attrName>
                                        </p:attrNameLst>
                                      </p:cBhvr>
                                      <p:to>
                                        <p:strVal val="visible"/>
                                      </p:to>
                                    </p:set>
                                    <p:animEffect transition="in" filter="diamond(in)">
                                      <p:cBhvr>
                                        <p:cTn id="22" dur="2000"/>
                                        <p:tgtEl>
                                          <p:spTgt spid="231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1437"/>
                                        </p:tgtEl>
                                        <p:attrNameLst>
                                          <p:attrName>style.visibility</p:attrName>
                                        </p:attrNameLst>
                                      </p:cBhvr>
                                      <p:to>
                                        <p:strVal val="visible"/>
                                      </p:to>
                                    </p:set>
                                    <p:animEffect transition="in" filter="blinds(horizontal)">
                                      <p:cBhvr>
                                        <p:cTn id="27" dur="500"/>
                                        <p:tgtEl>
                                          <p:spTgt spid="231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31438"/>
                                        </p:tgtEl>
                                        <p:attrNameLst>
                                          <p:attrName>style.visibility</p:attrName>
                                        </p:attrNameLst>
                                      </p:cBhvr>
                                      <p:to>
                                        <p:strVal val="visible"/>
                                      </p:to>
                                    </p:set>
                                    <p:animEffect transition="in" filter="box(in)">
                                      <p:cBhvr>
                                        <p:cTn id="32" dur="500"/>
                                        <p:tgtEl>
                                          <p:spTgt spid="2314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31433"/>
                                        </p:tgtEl>
                                        <p:attrNameLst>
                                          <p:attrName>style.visibility</p:attrName>
                                        </p:attrNameLst>
                                      </p:cBhvr>
                                      <p:to>
                                        <p:strVal val="visible"/>
                                      </p:to>
                                    </p:set>
                                    <p:animEffect transition="in" filter="box(in)">
                                      <p:cBhvr>
                                        <p:cTn id="37" dur="500"/>
                                        <p:tgtEl>
                                          <p:spTgt spid="2314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31434"/>
                                        </p:tgtEl>
                                        <p:attrNameLst>
                                          <p:attrName>style.visibility</p:attrName>
                                        </p:attrNameLst>
                                      </p:cBhvr>
                                      <p:to>
                                        <p:strVal val="visible"/>
                                      </p:to>
                                    </p:set>
                                    <p:animEffect transition="in" filter="checkerboard(across)">
                                      <p:cBhvr>
                                        <p:cTn id="42"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hubaotonkaka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11163"/>
            <a:ext cx="40386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kyqua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447675"/>
            <a:ext cx="42862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75459e232713fff75cf0b2f2f22cf5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838700" y="4267200"/>
            <a:ext cx="403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dirty="0" err="1">
                <a:solidFill>
                  <a:srgbClr val="FF0000"/>
                </a:solidFill>
                <a:latin typeface="Times New Roman" pitchFamily="18" charset="0"/>
              </a:rPr>
              <a:t>Xây</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dựng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các</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khu</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bảo</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tồn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động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vật</a:t>
            </a:r>
            <a:r>
              <a:rPr lang="en-US" altLang="en-US" sz="2800" b="1" dirty="0">
                <a:solidFill>
                  <a:srgbClr val="FF0000"/>
                </a:solidFill>
                <a:latin typeface="Times New Roman" pitchFamily="18" charset="0"/>
              </a:rPr>
              <a:t>, </a:t>
            </a:r>
            <a:r>
              <a:rPr lang="vi-VN" altLang="en-US" sz="2800" b="1" dirty="0">
                <a:solidFill>
                  <a:srgbClr val="FF0000"/>
                </a:solidFill>
                <a:latin typeface="Times New Roman" pitchFamily="18" charset="0"/>
              </a:rPr>
              <a:t>khu </a:t>
            </a:r>
            <a:r>
              <a:rPr lang="en-US" altLang="en-US" sz="2800" b="1" dirty="0" err="1">
                <a:solidFill>
                  <a:srgbClr val="FF0000"/>
                </a:solidFill>
                <a:latin typeface="Times New Roman" pitchFamily="18" charset="0"/>
              </a:rPr>
              <a:t>dự</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trữ</a:t>
            </a:r>
            <a:r>
              <a:rPr lang="en-US" altLang="en-US" sz="2800" b="1" dirty="0">
                <a:solidFill>
                  <a:srgbClr val="FF0000"/>
                </a:solidFill>
                <a:latin typeface="Times New Roman" pitchFamily="18" charset="0"/>
              </a:rPr>
              <a:t> </a:t>
            </a:r>
            <a:r>
              <a:rPr lang="vi-VN" altLang="en-US" sz="2800" b="1" dirty="0">
                <a:solidFill>
                  <a:srgbClr val="FF0000"/>
                </a:solidFill>
                <a:latin typeface="Times New Roman" pitchFamily="18" charset="0"/>
              </a:rPr>
              <a:t>sinh quyển</a:t>
            </a:r>
            <a:endParaRPr lang="en-US" altLang="en-US" sz="2800" b="1" dirty="0">
              <a:solidFill>
                <a:srgbClr val="FF0000"/>
              </a:solidFill>
              <a:latin typeface="Times New Roman" pitchFamily="18" charset="0"/>
            </a:endParaRPr>
          </a:p>
        </p:txBody>
      </p:sp>
    </p:spTree>
    <p:extLst>
      <p:ext uri="{BB962C8B-B14F-4D97-AF65-F5344CB8AC3E}">
        <p14:creationId xmlns:p14="http://schemas.microsoft.com/office/powerpoint/2010/main" val="21808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3" name="Group 5"/>
          <p:cNvGrpSpPr>
            <a:grpSpLocks/>
          </p:cNvGrpSpPr>
          <p:nvPr/>
        </p:nvGrpSpPr>
        <p:grpSpPr bwMode="auto">
          <a:xfrm>
            <a:off x="304800" y="838200"/>
            <a:ext cx="8458200" cy="5791200"/>
            <a:chOff x="240" y="528"/>
            <a:chExt cx="5280" cy="3648"/>
          </a:xfrm>
        </p:grpSpPr>
        <p:pic>
          <p:nvPicPr>
            <p:cNvPr id="30725" name="Picture 6" descr="4519707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528"/>
              <a:ext cx="2592" cy="168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7" descr="23__10__2008_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528"/>
              <a:ext cx="2544" cy="168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8" descr="4559_q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376"/>
              <a:ext cx="2592" cy="18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0728" name="WordArt 9"/>
            <p:cNvSpPr>
              <a:spLocks noChangeArrowheads="1" noChangeShapeType="1" noTextEdit="1"/>
            </p:cNvSpPr>
            <p:nvPr/>
          </p:nvSpPr>
          <p:spPr bwMode="auto">
            <a:xfrm rot="-128538">
              <a:off x="956" y="1959"/>
              <a:ext cx="2826" cy="39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200" b="1" kern="10">
                  <a:solidFill>
                    <a:srgbClr val="9900CC"/>
                  </a:solidFill>
                  <a:effectLst>
                    <a:outerShdw dist="53882" dir="2700000" algn="ctr" rotWithShape="0">
                      <a:srgbClr val="C0C0C0">
                        <a:alpha val="79999"/>
                      </a:srgbClr>
                    </a:outerShdw>
                  </a:effectLst>
                  <a:latin typeface="Times New Roman"/>
                  <a:cs typeface="Times New Roman"/>
                </a:rPr>
                <a:t>CHĂN NUÔI ĐỘNG VẬT</a:t>
              </a:r>
            </a:p>
          </p:txBody>
        </p:sp>
        <p:pic>
          <p:nvPicPr>
            <p:cNvPr id="30729" name="Picture 10" descr="kenya_0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400"/>
              <a:ext cx="2592" cy="1776"/>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18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p:cTn id="7" dur="500" fill="hold"/>
                                        <p:tgtEl>
                                          <p:spTgt spid="145413"/>
                                        </p:tgtEl>
                                        <p:attrNameLst>
                                          <p:attrName>ppt_w</p:attrName>
                                        </p:attrNameLst>
                                      </p:cBhvr>
                                      <p:tavLst>
                                        <p:tav tm="0">
                                          <p:val>
                                            <p:fltVal val="0"/>
                                          </p:val>
                                        </p:tav>
                                        <p:tav tm="100000">
                                          <p:val>
                                            <p:strVal val="#ppt_w"/>
                                          </p:val>
                                        </p:tav>
                                      </p:tavLst>
                                    </p:anim>
                                    <p:anim calcmode="lin" valueType="num">
                                      <p:cBhvr>
                                        <p:cTn id="8" dur="500" fill="hold"/>
                                        <p:tgtEl>
                                          <p:spTgt spid="145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gualdad_animal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67640"/>
            <a:ext cx="37338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219200" y="6165502"/>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err="1">
                <a:solidFill>
                  <a:srgbClr val="FF0000"/>
                </a:solidFill>
                <a:latin typeface="Times New Roman" pitchFamily="18" charset="0"/>
              </a:rPr>
              <a:t>Tuyên</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truyền</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bảo</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vệ</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động</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vật</a:t>
            </a:r>
            <a:endParaRPr lang="en-US" altLang="en-US" sz="2400" b="1" dirty="0">
              <a:solidFill>
                <a:srgbClr val="FF0000"/>
              </a:solidFill>
              <a:latin typeface="Times New Roman" pitchFamily="18" charset="0"/>
            </a:endParaRPr>
          </a:p>
        </p:txBody>
      </p:sp>
      <p:pic>
        <p:nvPicPr>
          <p:cNvPr id="6" name="Picture 2" descr="C:\DU LIỆU\hinh su dung GA dien tu\sinh 7\hinh sinh 7\tuyên truyền bảo vệ ĐV hoang 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
            <a:ext cx="3938588" cy="2787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U LIỆU\hinh su dung GA dien tu\sinh 7\hinh sinh 7\các_bạn_trẻ_kêu_gọi_không_sử_dụng_sừng_tê_giá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4303479" cy="2871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U LIỆU\hinh su dung GA dien tu\sinh 7\hinh sinh 7\hotlinebanner221oct2011-zpsa7aa09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3124200"/>
            <a:ext cx="3314700" cy="301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1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854" name="Group 62"/>
          <p:cNvGraphicFramePr>
            <a:graphicFrameLocks noGrp="1"/>
          </p:cNvGraphicFramePr>
          <p:nvPr>
            <p:ph/>
          </p:nvPr>
        </p:nvGraphicFramePr>
        <p:xfrm>
          <a:off x="457200" y="1676400"/>
          <a:ext cx="8229600" cy="4640262"/>
        </p:xfrm>
        <a:graphic>
          <a:graphicData uri="http://schemas.openxmlformats.org/drawingml/2006/table">
            <a:tbl>
              <a:tblPr/>
              <a:tblGrid>
                <a:gridCol w="4114800"/>
                <a:gridCol w="4114800"/>
              </a:tblGrid>
              <a:tr h="9144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 Các cấp độ đe doạ</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B. Số lượng cá thể</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Arial" charset="0"/>
                        </a:rPr>
                        <a:t>1. Ít nguy cấp         LR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FF"/>
                          </a:solidFill>
                          <a:effectLst/>
                          <a:latin typeface="Arial" charset="0"/>
                        </a:rPr>
                        <a:t>a. Giảm 80%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Arial" charset="0"/>
                        </a:rPr>
                        <a:t>2. Sẽ nguy cấp       VU</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FF"/>
                          </a:solidFill>
                          <a:effectLst/>
                          <a:latin typeface="Arial" charset="0"/>
                        </a:rPr>
                        <a:t>b. Giảm 20%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Arial" charset="0"/>
                        </a:rPr>
                        <a:t>3. Rất nguy cấp     CR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FF"/>
                          </a:solidFill>
                          <a:effectLst/>
                          <a:latin typeface="Arial" charset="0"/>
                        </a:rPr>
                        <a:t>c. Nuôi và bảo tồn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Arial" charset="0"/>
                        </a:rPr>
                        <a:t>4. Nguy cấp           EN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FF"/>
                          </a:solidFill>
                          <a:effectLst/>
                          <a:latin typeface="Arial" charset="0"/>
                        </a:rPr>
                        <a:t>d. Giảm 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FF"/>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49" name="Text Box 57"/>
          <p:cNvSpPr txBox="1">
            <a:spLocks noChangeArrowheads="1"/>
          </p:cNvSpPr>
          <p:nvPr/>
        </p:nvSpPr>
        <p:spPr bwMode="auto">
          <a:xfrm>
            <a:off x="179512" y="914400"/>
            <a:ext cx="934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smtClean="0">
                <a:solidFill>
                  <a:srgbClr val="0000FF"/>
                </a:solidFill>
              </a:rPr>
              <a:t>Bài Tập 1: </a:t>
            </a:r>
            <a:r>
              <a:rPr lang="en-US" sz="2400" b="1">
                <a:solidFill>
                  <a:srgbClr val="0000FF"/>
                </a:solidFill>
              </a:rPr>
              <a:t>Nối câu ở cột A với câu ở cột B sao cho phù hợp</a:t>
            </a:r>
          </a:p>
        </p:txBody>
      </p:sp>
      <p:sp>
        <p:nvSpPr>
          <p:cNvPr id="33859" name="Line 67"/>
          <p:cNvSpPr>
            <a:spLocks noChangeShapeType="1"/>
          </p:cNvSpPr>
          <p:nvPr/>
        </p:nvSpPr>
        <p:spPr bwMode="auto">
          <a:xfrm>
            <a:off x="3124200" y="3048000"/>
            <a:ext cx="2286000" cy="1905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3860" name="Line 68"/>
          <p:cNvSpPr>
            <a:spLocks noChangeShapeType="1"/>
          </p:cNvSpPr>
          <p:nvPr/>
        </p:nvSpPr>
        <p:spPr bwMode="auto">
          <a:xfrm>
            <a:off x="3048000" y="3962400"/>
            <a:ext cx="25908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3861" name="Line 69"/>
          <p:cNvSpPr>
            <a:spLocks noChangeShapeType="1"/>
          </p:cNvSpPr>
          <p:nvPr/>
        </p:nvSpPr>
        <p:spPr bwMode="auto">
          <a:xfrm flipV="1">
            <a:off x="3200400" y="3124200"/>
            <a:ext cx="22098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3862" name="Line 70"/>
          <p:cNvSpPr>
            <a:spLocks noChangeShapeType="1"/>
          </p:cNvSpPr>
          <p:nvPr/>
        </p:nvSpPr>
        <p:spPr bwMode="auto">
          <a:xfrm>
            <a:off x="3276600" y="5791200"/>
            <a:ext cx="2438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2795" name="Text Box 71"/>
          <p:cNvSpPr txBox="1">
            <a:spLocks noChangeArrowheads="1"/>
          </p:cNvSpPr>
          <p:nvPr/>
        </p:nvSpPr>
        <p:spPr bwMode="auto">
          <a:xfrm>
            <a:off x="2057400" y="182563"/>
            <a:ext cx="426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smtClean="0">
                <a:solidFill>
                  <a:srgbClr val="3333FF"/>
                </a:solidFill>
              </a:rPr>
              <a:t>CỦNG CỐ </a:t>
            </a:r>
            <a:endParaRPr lang="en-US" sz="3200" b="1">
              <a:solidFill>
                <a:srgbClr val="3333FF"/>
              </a:solidFill>
            </a:endParaRPr>
          </a:p>
        </p:txBody>
      </p:sp>
    </p:spTree>
    <p:extLst>
      <p:ext uri="{BB962C8B-B14F-4D97-AF65-F5344CB8AC3E}">
        <p14:creationId xmlns:p14="http://schemas.microsoft.com/office/powerpoint/2010/main" val="319664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49"/>
                                        </p:tgtEl>
                                        <p:attrNameLst>
                                          <p:attrName>style.visibility</p:attrName>
                                        </p:attrNameLst>
                                      </p:cBhvr>
                                      <p:to>
                                        <p:strVal val="visible"/>
                                      </p:to>
                                    </p:set>
                                    <p:anim calcmode="lin" valueType="num">
                                      <p:cBhvr additive="base">
                                        <p:cTn id="7" dur="500" fill="hold"/>
                                        <p:tgtEl>
                                          <p:spTgt spid="33849"/>
                                        </p:tgtEl>
                                        <p:attrNameLst>
                                          <p:attrName>ppt_x</p:attrName>
                                        </p:attrNameLst>
                                      </p:cBhvr>
                                      <p:tavLst>
                                        <p:tav tm="0">
                                          <p:val>
                                            <p:strVal val="#ppt_x"/>
                                          </p:val>
                                        </p:tav>
                                        <p:tav tm="100000">
                                          <p:val>
                                            <p:strVal val="#ppt_x"/>
                                          </p:val>
                                        </p:tav>
                                      </p:tavLst>
                                    </p:anim>
                                    <p:anim calcmode="lin" valueType="num">
                                      <p:cBhvr additive="base">
                                        <p:cTn id="8" dur="500" fill="hold"/>
                                        <p:tgtEl>
                                          <p:spTgt spid="338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3854"/>
                                        </p:tgtEl>
                                        <p:attrNameLst>
                                          <p:attrName>style.visibility</p:attrName>
                                        </p:attrNameLst>
                                      </p:cBhvr>
                                      <p:to>
                                        <p:strVal val="visible"/>
                                      </p:to>
                                    </p:set>
                                    <p:animEffect transition="in" filter="checkerboard(across)">
                                      <p:cBhvr>
                                        <p:cTn id="13" dur="500"/>
                                        <p:tgtEl>
                                          <p:spTgt spid="338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859"/>
                                        </p:tgtEl>
                                        <p:attrNameLst>
                                          <p:attrName>style.visibility</p:attrName>
                                        </p:attrNameLst>
                                      </p:cBhvr>
                                      <p:to>
                                        <p:strVal val="visible"/>
                                      </p:to>
                                    </p:set>
                                    <p:animEffect transition="in" filter="checkerboard(across)">
                                      <p:cBhvr>
                                        <p:cTn id="18" dur="500"/>
                                        <p:tgtEl>
                                          <p:spTgt spid="338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3860"/>
                                        </p:tgtEl>
                                        <p:attrNameLst>
                                          <p:attrName>style.visibility</p:attrName>
                                        </p:attrNameLst>
                                      </p:cBhvr>
                                      <p:to>
                                        <p:strVal val="visible"/>
                                      </p:to>
                                    </p:set>
                                    <p:animEffect transition="in" filter="diamond(in)">
                                      <p:cBhvr>
                                        <p:cTn id="23" dur="2000"/>
                                        <p:tgtEl>
                                          <p:spTgt spid="338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861"/>
                                        </p:tgtEl>
                                        <p:attrNameLst>
                                          <p:attrName>style.visibility</p:attrName>
                                        </p:attrNameLst>
                                      </p:cBhvr>
                                      <p:to>
                                        <p:strVal val="visible"/>
                                      </p:to>
                                    </p:set>
                                    <p:anim calcmode="lin" valueType="num">
                                      <p:cBhvr additive="base">
                                        <p:cTn id="28" dur="500" fill="hold"/>
                                        <p:tgtEl>
                                          <p:spTgt spid="33861"/>
                                        </p:tgtEl>
                                        <p:attrNameLst>
                                          <p:attrName>ppt_x</p:attrName>
                                        </p:attrNameLst>
                                      </p:cBhvr>
                                      <p:tavLst>
                                        <p:tav tm="0">
                                          <p:val>
                                            <p:strVal val="#ppt_x"/>
                                          </p:val>
                                        </p:tav>
                                        <p:tav tm="100000">
                                          <p:val>
                                            <p:strVal val="#ppt_x"/>
                                          </p:val>
                                        </p:tav>
                                      </p:tavLst>
                                    </p:anim>
                                    <p:anim calcmode="lin" valueType="num">
                                      <p:cBhvr additive="base">
                                        <p:cTn id="29" dur="500" fill="hold"/>
                                        <p:tgtEl>
                                          <p:spTgt spid="3386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3862"/>
                                        </p:tgtEl>
                                        <p:attrNameLst>
                                          <p:attrName>style.visibility</p:attrName>
                                        </p:attrNameLst>
                                      </p:cBhvr>
                                      <p:to>
                                        <p:strVal val="visible"/>
                                      </p:to>
                                    </p:set>
                                    <p:animEffect transition="in" filter="blinds(horizontal)">
                                      <p:cBhvr>
                                        <p:cTn id="34" dur="500"/>
                                        <p:tgtEl>
                                          <p:spTgt spid="33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9" grpId="0" autoUpdateAnimBg="0"/>
      <p:bldP spid="33859" grpId="0" animBg="1"/>
      <p:bldP spid="33860" grpId="0" animBg="1"/>
      <p:bldP spid="33861" grpId="0" animBg="1"/>
      <p:bldP spid="338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332656"/>
            <a:ext cx="8229600" cy="504056"/>
          </a:xfrm>
          <a:extLst>
            <a:ext uri="{909E8E84-426E-40DD-AFC4-6F175D3DCCD1}">
              <a14:hiddenFill xmlns:a14="http://schemas.microsoft.com/office/drawing/2010/main">
                <a:solidFill>
                  <a:srgbClr val="0000FF"/>
                </a:solidFill>
              </a14:hiddenFill>
            </a:ext>
          </a:extLst>
        </p:spPr>
        <p:txBody>
          <a:bodyPr>
            <a:normAutofit fontScale="90000"/>
          </a:bodyPr>
          <a:lstStyle/>
          <a:p>
            <a:pPr algn="ctr" eaLnBrk="1" hangingPunct="1">
              <a:defRPr/>
            </a:pPr>
            <a:r>
              <a:rPr lang="en-US" altLang="vi-VN" sz="4800" b="1" smtClean="0">
                <a:solidFill>
                  <a:srgbClr val="0000FF"/>
                </a:solidFill>
                <a:latin typeface="Times New Roman" panose="02020603050405020304" pitchFamily="18" charset="0"/>
              </a:rPr>
              <a:t>CỦNG CỐ</a:t>
            </a:r>
            <a:r>
              <a:rPr lang="en-US" altLang="vi-VN" sz="4000" smtClean="0">
                <a:solidFill>
                  <a:srgbClr val="0000FF"/>
                </a:solidFill>
              </a:rPr>
              <a:t> </a:t>
            </a:r>
          </a:p>
        </p:txBody>
      </p:sp>
      <p:sp>
        <p:nvSpPr>
          <p:cNvPr id="62468" name="Rectangle 4"/>
          <p:cNvSpPr>
            <a:spLocks noChangeArrowheads="1"/>
          </p:cNvSpPr>
          <p:nvPr/>
        </p:nvSpPr>
        <p:spPr bwMode="auto">
          <a:xfrm>
            <a:off x="567827" y="1398105"/>
            <a:ext cx="8229600" cy="23083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eaLnBrk="1" hangingPunct="1"/>
            <a:r>
              <a:rPr lang="en-US" altLang="vi-VN" sz="2400" b="1" i="1" u="sng" smtClean="0">
                <a:solidFill>
                  <a:srgbClr val="FF0000"/>
                </a:solidFill>
                <a:latin typeface="Times New Roman" pitchFamily="18" charset="0"/>
              </a:rPr>
              <a:t>Câu </a:t>
            </a:r>
            <a:r>
              <a:rPr lang="en-US" altLang="vi-VN" sz="2400" b="1" i="1" u="sng">
                <a:solidFill>
                  <a:srgbClr val="FF0000"/>
                </a:solidFill>
                <a:latin typeface="Times New Roman" pitchFamily="18" charset="0"/>
              </a:rPr>
              <a:t>2:Trong các động vật quý hiếm sau,nhóm nào xếp vào cấp độ   nguy cấp (EN ) trong sách đỏ Việt Nam.</a:t>
            </a:r>
            <a:endParaRPr lang="en-US" altLang="vi-VN" sz="2400" b="1" i="1">
              <a:solidFill>
                <a:srgbClr val="FF0000"/>
              </a:solidFill>
              <a:latin typeface="Times New Roman" pitchFamily="18" charset="0"/>
            </a:endParaRPr>
          </a:p>
          <a:p>
            <a:pPr indent="457200" eaLnBrk="1" hangingPunct="1"/>
            <a:r>
              <a:rPr lang="pt-BR" altLang="vi-VN" sz="2400" b="1">
                <a:solidFill>
                  <a:srgbClr val="FF6600"/>
                </a:solidFill>
                <a:latin typeface="Times New Roman" pitchFamily="18" charset="0"/>
              </a:rPr>
              <a:t>    </a:t>
            </a:r>
            <a:r>
              <a:rPr lang="pt-BR" altLang="vi-VN" sz="2400" b="1">
                <a:solidFill>
                  <a:srgbClr val="0000FF"/>
                </a:solidFill>
                <a:latin typeface="Times New Roman" pitchFamily="18" charset="0"/>
              </a:rPr>
              <a:t>A . Cà cuống, cá ngựa gai. .</a:t>
            </a:r>
            <a:endParaRPr lang="en-US" altLang="vi-VN" sz="2400" b="1">
              <a:solidFill>
                <a:srgbClr val="0000FF"/>
              </a:solidFill>
              <a:latin typeface="Times New Roman" pitchFamily="18" charset="0"/>
            </a:endParaRPr>
          </a:p>
          <a:p>
            <a:pPr indent="457200" eaLnBrk="1" hangingPunct="1"/>
            <a:r>
              <a:rPr lang="pt-BR" altLang="vi-VN" sz="2400" b="1">
                <a:solidFill>
                  <a:srgbClr val="0000FF"/>
                </a:solidFill>
                <a:latin typeface="Times New Roman" pitchFamily="18" charset="0"/>
              </a:rPr>
              <a:t>    B . Ốc xà cừ, hươu xạ </a:t>
            </a:r>
            <a:endParaRPr lang="en-US" altLang="vi-VN" sz="2400" b="1">
              <a:solidFill>
                <a:srgbClr val="0000FF"/>
              </a:solidFill>
              <a:latin typeface="Times New Roman" pitchFamily="18" charset="0"/>
            </a:endParaRPr>
          </a:p>
          <a:p>
            <a:pPr indent="457200" eaLnBrk="1" hangingPunct="1"/>
            <a:r>
              <a:rPr lang="pt-BR" altLang="vi-VN" sz="2400" b="1">
                <a:solidFill>
                  <a:srgbClr val="0000FF"/>
                </a:solidFill>
                <a:latin typeface="Times New Roman" pitchFamily="18" charset="0"/>
              </a:rPr>
              <a:t>    C . Khỉ vàng, Gà lôi trắng, sóc đỏ, khứu đầu đen. . </a:t>
            </a:r>
            <a:endParaRPr lang="en-US" altLang="vi-VN" sz="2400" b="1">
              <a:solidFill>
                <a:srgbClr val="0000FF"/>
              </a:solidFill>
              <a:latin typeface="Times New Roman" pitchFamily="18" charset="0"/>
            </a:endParaRPr>
          </a:p>
          <a:p>
            <a:pPr indent="457200" eaLnBrk="1" hangingPunct="1"/>
            <a:r>
              <a:rPr lang="pt-BR" altLang="vi-VN" sz="2400" b="1">
                <a:solidFill>
                  <a:srgbClr val="0000FF"/>
                </a:solidFill>
                <a:latin typeface="Times New Roman" pitchFamily="18" charset="0"/>
              </a:rPr>
              <a:t>    D . Tôm hùm, rùa núi vàng  </a:t>
            </a:r>
            <a:endParaRPr lang="en-US" altLang="vi-VN" sz="2400" b="1">
              <a:solidFill>
                <a:srgbClr val="0000FF"/>
              </a:solidFill>
              <a:latin typeface="Times New Roman" pitchFamily="18" charset="0"/>
            </a:endParaRPr>
          </a:p>
        </p:txBody>
      </p:sp>
      <p:sp>
        <p:nvSpPr>
          <p:cNvPr id="62470" name="Oval 6"/>
          <p:cNvSpPr>
            <a:spLocks noChangeArrowheads="1"/>
          </p:cNvSpPr>
          <p:nvPr/>
        </p:nvSpPr>
        <p:spPr bwMode="auto">
          <a:xfrm>
            <a:off x="1399309" y="3249229"/>
            <a:ext cx="4572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chemeClr val="bg1"/>
                </a:solidFill>
                <a:latin typeface="Times New Roman" pitchFamily="18" charset="0"/>
              </a:rPr>
              <a:t>D</a:t>
            </a:r>
          </a:p>
        </p:txBody>
      </p:sp>
    </p:spTree>
    <p:extLst>
      <p:ext uri="{BB962C8B-B14F-4D97-AF65-F5344CB8AC3E}">
        <p14:creationId xmlns:p14="http://schemas.microsoft.com/office/powerpoint/2010/main" val="4241964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2468">
                                            <p:txEl>
                                              <p:pRg st="0" end="0"/>
                                            </p:txEl>
                                          </p:spTgt>
                                        </p:tgtEl>
                                        <p:attrNameLst>
                                          <p:attrName>style.visibility</p:attrName>
                                        </p:attrNameLst>
                                      </p:cBhvr>
                                      <p:to>
                                        <p:strVal val="visible"/>
                                      </p:to>
                                    </p:set>
                                    <p:animEffect transition="in" filter="blinds(horizontal)">
                                      <p:cBhvr>
                                        <p:cTn id="12" dur="500"/>
                                        <p:tgtEl>
                                          <p:spTgt spid="6246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2468">
                                            <p:txEl>
                                              <p:pRg st="1" end="1"/>
                                            </p:txEl>
                                          </p:spTgt>
                                        </p:tgtEl>
                                        <p:attrNameLst>
                                          <p:attrName>style.visibility</p:attrName>
                                        </p:attrNameLst>
                                      </p:cBhvr>
                                      <p:to>
                                        <p:strVal val="visible"/>
                                      </p:to>
                                    </p:set>
                                    <p:animEffect transition="in" filter="blinds(horizontal)">
                                      <p:cBhvr>
                                        <p:cTn id="15" dur="500"/>
                                        <p:tgtEl>
                                          <p:spTgt spid="62468">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2468">
                                            <p:txEl>
                                              <p:pRg st="2" end="2"/>
                                            </p:txEl>
                                          </p:spTgt>
                                        </p:tgtEl>
                                        <p:attrNameLst>
                                          <p:attrName>style.visibility</p:attrName>
                                        </p:attrNameLst>
                                      </p:cBhvr>
                                      <p:to>
                                        <p:strVal val="visible"/>
                                      </p:to>
                                    </p:set>
                                    <p:animEffect transition="in" filter="blinds(horizontal)">
                                      <p:cBhvr>
                                        <p:cTn id="18" dur="500"/>
                                        <p:tgtEl>
                                          <p:spTgt spid="62468">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2468">
                                            <p:txEl>
                                              <p:pRg st="3" end="3"/>
                                            </p:txEl>
                                          </p:spTgt>
                                        </p:tgtEl>
                                        <p:attrNameLst>
                                          <p:attrName>style.visibility</p:attrName>
                                        </p:attrNameLst>
                                      </p:cBhvr>
                                      <p:to>
                                        <p:strVal val="visible"/>
                                      </p:to>
                                    </p:set>
                                    <p:animEffect transition="in" filter="blinds(horizontal)">
                                      <p:cBhvr>
                                        <p:cTn id="21" dur="500"/>
                                        <p:tgtEl>
                                          <p:spTgt spid="62468">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2468">
                                            <p:txEl>
                                              <p:pRg st="4" end="4"/>
                                            </p:txEl>
                                          </p:spTgt>
                                        </p:tgtEl>
                                        <p:attrNameLst>
                                          <p:attrName>style.visibility</p:attrName>
                                        </p:attrNameLst>
                                      </p:cBhvr>
                                      <p:to>
                                        <p:strVal val="visible"/>
                                      </p:to>
                                    </p:set>
                                    <p:animEffect transition="in" filter="blinds(horizontal)">
                                      <p:cBhvr>
                                        <p:cTn id="24" dur="500"/>
                                        <p:tgtEl>
                                          <p:spTgt spid="62468">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2470"/>
                                        </p:tgtEl>
                                        <p:attrNameLst>
                                          <p:attrName>style.visibility</p:attrName>
                                        </p:attrNameLst>
                                      </p:cBhvr>
                                      <p:to>
                                        <p:strVal val="visible"/>
                                      </p:to>
                                    </p:set>
                                    <p:animEffect transition="in" filter="checkerboard(across)">
                                      <p:cBhvr>
                                        <p:cTn id="29"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594" name="Group 2"/>
          <p:cNvGrpSpPr>
            <a:grpSpLocks/>
          </p:cNvGrpSpPr>
          <p:nvPr/>
        </p:nvGrpSpPr>
        <p:grpSpPr bwMode="auto">
          <a:xfrm>
            <a:off x="1676400" y="914400"/>
            <a:ext cx="6781800" cy="1143000"/>
            <a:chOff x="1728" y="624"/>
            <a:chExt cx="4272" cy="720"/>
          </a:xfrm>
        </p:grpSpPr>
        <p:sp>
          <p:nvSpPr>
            <p:cNvPr id="35844" name="Oval 3"/>
            <p:cNvSpPr>
              <a:spLocks noChangeArrowheads="1"/>
            </p:cNvSpPr>
            <p:nvPr/>
          </p:nvSpPr>
          <p:spPr bwMode="auto">
            <a:xfrm>
              <a:off x="1728" y="624"/>
              <a:ext cx="3888" cy="720"/>
            </a:xfrm>
            <a:prstGeom prst="ellipse">
              <a:avLst/>
            </a:prstGeom>
            <a:solidFill>
              <a:srgbClr val="00FFFF"/>
            </a:solidFill>
            <a:ln w="9525">
              <a:solidFill>
                <a:schemeClr val="tx1"/>
              </a:solidFill>
              <a:round/>
              <a:headEnd/>
              <a:tailEnd/>
            </a:ln>
            <a:effectLst>
              <a:outerShdw sy="50000" kx="-2453608" rotWithShape="0">
                <a:srgbClr val="00FF00">
                  <a:alpha val="50000"/>
                </a:srgbClr>
              </a:outerShdw>
            </a:effectLst>
          </p:spPr>
          <p:txBody>
            <a:bodyPr wrap="none" anchor="ctr"/>
            <a:lstStyle/>
            <a:p>
              <a:pPr algn="ctr" eaLnBrk="1" hangingPunct="1"/>
              <a:endParaRPr lang="vi-VN">
                <a:latin typeface="Arial" charset="0"/>
              </a:endParaRPr>
            </a:p>
          </p:txBody>
        </p:sp>
        <p:sp>
          <p:nvSpPr>
            <p:cNvPr id="35845" name="Text Box 4"/>
            <p:cNvSpPr txBox="1">
              <a:spLocks noChangeArrowheads="1"/>
            </p:cNvSpPr>
            <p:nvPr/>
          </p:nvSpPr>
          <p:spPr bwMode="auto">
            <a:xfrm>
              <a:off x="2016" y="704"/>
              <a:ext cx="39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50000"/>
                </a:spcBef>
              </a:pPr>
              <a:r>
                <a:rPr lang="en-US" altLang="vi-VN" sz="4400" b="1">
                  <a:latin typeface="VNI-Times" pitchFamily="2" charset="0"/>
                </a:rPr>
                <a:t> </a:t>
              </a:r>
              <a:r>
                <a:rPr lang="en-US" altLang="vi-VN" sz="4400" b="1">
                  <a:solidFill>
                    <a:srgbClr val="FF0000"/>
                  </a:solidFill>
                  <a:latin typeface="Times New Roman" pitchFamily="18" charset="0"/>
                </a:rPr>
                <a:t>Hứơng dẫn về nhà </a:t>
              </a:r>
            </a:p>
          </p:txBody>
        </p:sp>
      </p:grpSp>
      <p:sp>
        <p:nvSpPr>
          <p:cNvPr id="45061" name="Text Box 5"/>
          <p:cNvSpPr txBox="1">
            <a:spLocks noChangeArrowheads="1"/>
          </p:cNvSpPr>
          <p:nvPr/>
        </p:nvSpPr>
        <p:spPr bwMode="auto">
          <a:xfrm>
            <a:off x="1066800" y="2743200"/>
            <a:ext cx="7543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50000"/>
              </a:spcBef>
              <a:buFontTx/>
              <a:buBlip>
                <a:blip r:embed="rId2"/>
              </a:buBlip>
            </a:pPr>
            <a:r>
              <a:rPr lang="en-US" altLang="vi-VN" sz="2800" b="1">
                <a:solidFill>
                  <a:srgbClr val="FFFF00"/>
                </a:solidFill>
                <a:latin typeface="VNI-Times" pitchFamily="2" charset="0"/>
              </a:rPr>
              <a:t>  </a:t>
            </a:r>
            <a:r>
              <a:rPr lang="en-US" altLang="vi-VN" sz="2800" b="1">
                <a:solidFill>
                  <a:srgbClr val="0000FF"/>
                </a:solidFill>
                <a:latin typeface="Times New Roman" pitchFamily="18" charset="0"/>
              </a:rPr>
              <a:t>Học bài và trả lời câu hỏi cuối bài.</a:t>
            </a:r>
          </a:p>
          <a:p>
            <a:pPr eaLnBrk="1" hangingPunct="1">
              <a:spcBef>
                <a:spcPct val="50000"/>
              </a:spcBef>
              <a:buFontTx/>
              <a:buBlip>
                <a:blip r:embed="rId2"/>
              </a:buBlip>
            </a:pPr>
            <a:r>
              <a:rPr lang="en-US" altLang="vi-VN" sz="2800" b="1">
                <a:solidFill>
                  <a:srgbClr val="0000FF"/>
                </a:solidFill>
                <a:latin typeface="Times New Roman" pitchFamily="18" charset="0"/>
              </a:rPr>
              <a:t>  Đọc mục em có biết </a:t>
            </a:r>
          </a:p>
          <a:p>
            <a:pPr eaLnBrk="1" hangingPunct="1">
              <a:spcBef>
                <a:spcPct val="50000"/>
              </a:spcBef>
              <a:buFontTx/>
              <a:buBlip>
                <a:blip r:embed="rId2"/>
              </a:buBlip>
            </a:pPr>
            <a:r>
              <a:rPr lang="en-US" altLang="vi-VN" sz="2800" b="1">
                <a:solidFill>
                  <a:srgbClr val="0000FF"/>
                </a:solidFill>
                <a:latin typeface="Times New Roman" pitchFamily="18" charset="0"/>
              </a:rPr>
              <a:t> Tìm hiểu một số động vật có tầm quan trọng đối với thiên nhiên và con người.</a:t>
            </a:r>
          </a:p>
        </p:txBody>
      </p:sp>
    </p:spTree>
    <p:extLst>
      <p:ext uri="{BB962C8B-B14F-4D97-AF65-F5344CB8AC3E}">
        <p14:creationId xmlns:p14="http://schemas.microsoft.com/office/powerpoint/2010/main" val="404251379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checkerboard(across)">
                                      <p:cBhvr>
                                        <p:cTn id="7" dur="500"/>
                                        <p:tgtEl>
                                          <p:spTgt spid="238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5061">
                                            <p:txEl>
                                              <p:pRg st="0" end="0"/>
                                            </p:txEl>
                                          </p:spTgt>
                                        </p:tgtEl>
                                        <p:attrNameLst>
                                          <p:attrName>style.visibility</p:attrName>
                                        </p:attrNameLst>
                                      </p:cBhvr>
                                      <p:to>
                                        <p:strVal val="visible"/>
                                      </p:to>
                                    </p:set>
                                    <p:anim calcmode="lin" valueType="num">
                                      <p:cBhvr additive="base">
                                        <p:cTn id="12"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6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061">
                                            <p:txEl>
                                              <p:pRg st="1" end="1"/>
                                            </p:txEl>
                                          </p:spTgt>
                                        </p:tgtEl>
                                        <p:attrNameLst>
                                          <p:attrName>style.visibility</p:attrName>
                                        </p:attrNameLst>
                                      </p:cBhvr>
                                      <p:to>
                                        <p:strVal val="visible"/>
                                      </p:to>
                                    </p:set>
                                    <p:anim calcmode="lin" valueType="num">
                                      <p:cBhvr additive="base">
                                        <p:cTn id="16"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5061">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5061">
                                            <p:txEl>
                                              <p:pRg st="2" end="2"/>
                                            </p:txEl>
                                          </p:spTgt>
                                        </p:tgtEl>
                                        <p:attrNameLst>
                                          <p:attrName>style.visibility</p:attrName>
                                        </p:attrNameLst>
                                      </p:cBhvr>
                                      <p:to>
                                        <p:strVal val="visible"/>
                                      </p:to>
                                    </p:set>
                                    <p:anim calcmode="lin" valueType="num">
                                      <p:cBhvr additive="base">
                                        <p:cTn id="20"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oing home - Kenny G.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ml0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71576">
            <a:off x="4422775" y="3778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781800" y="16764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457200" y="6172200"/>
            <a:ext cx="2438400" cy="457200"/>
          </a:xfrm>
          <a:prstGeom prst="rect">
            <a:avLst/>
          </a:prstGeom>
          <a:solidFill>
            <a:srgbClr val="C4AD7E"/>
          </a:solidFill>
          <a:ln w="9525" algn="ctr">
            <a:noFill/>
            <a:miter lim="800000"/>
            <a:headEnd/>
            <a:tailEnd/>
          </a:ln>
          <a:effectLst/>
        </p:spPr>
        <p:txBody>
          <a:bodyPr>
            <a:spAutoFit/>
          </a:bodyPr>
          <a:lstStyle/>
          <a:p>
            <a:pPr algn="ctr" eaLnBrk="1" hangingPunct="1">
              <a:spcBef>
                <a:spcPct val="50000"/>
              </a:spcBef>
              <a:defRPr/>
            </a:pPr>
            <a:endParaRPr lang="en-US" sz="2400">
              <a:effectLst>
                <a:outerShdw blurRad="38100" dist="38100" dir="2700000" algn="tl">
                  <a:srgbClr val="FFFFFF"/>
                </a:outerShdw>
              </a:effectLst>
              <a:latin typeface="Arial" charset="0"/>
            </a:endParaRPr>
          </a:p>
        </p:txBody>
      </p:sp>
      <p:pic>
        <p:nvPicPr>
          <p:cNvPr id="36873" name="Picture 9"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375" y="43402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854143">
            <a:off x="3044825" y="41116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WordArt 11"/>
          <p:cNvSpPr>
            <a:spLocks noChangeArrowheads="1" noChangeShapeType="1" noTextEdit="1"/>
          </p:cNvSpPr>
          <p:nvPr/>
        </p:nvSpPr>
        <p:spPr bwMode="auto">
          <a:xfrm>
            <a:off x="1676400" y="3810000"/>
            <a:ext cx="6019800" cy="990600"/>
          </a:xfrm>
          <a:prstGeom prst="rect">
            <a:avLst/>
          </a:prstGeom>
        </p:spPr>
        <p:txBody>
          <a:bodyPr wrap="none" fromWordArt="1">
            <a:prstTxWarp prst="textFadeUp">
              <a:avLst>
                <a:gd name="adj" fmla="val 9991"/>
              </a:avLst>
            </a:prstTxWarp>
          </a:bodyPr>
          <a:lstStyle/>
          <a:p>
            <a:pPr algn="ctr"/>
            <a:r>
              <a:rPr lang="vi-VN" sz="36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ahoma"/>
                <a:ea typeface="Tahoma"/>
                <a:cs typeface="Tahoma"/>
              </a:rPr>
              <a:t>Good bye!</a:t>
            </a:r>
          </a:p>
        </p:txBody>
      </p:sp>
      <p:sp>
        <p:nvSpPr>
          <p:cNvPr id="36876" name="WordArt 12"/>
          <p:cNvSpPr>
            <a:spLocks noChangeArrowheads="1" noChangeShapeType="1" noTextEdit="1"/>
          </p:cNvSpPr>
          <p:nvPr/>
        </p:nvSpPr>
        <p:spPr bwMode="auto">
          <a:xfrm>
            <a:off x="914400" y="609600"/>
            <a:ext cx="7381875" cy="5029200"/>
          </a:xfrm>
          <a:prstGeom prst="rect">
            <a:avLst/>
          </a:prstGeom>
        </p:spPr>
        <p:txBody>
          <a:bodyPr spcFirstLastPara="1" wrap="none" fromWordArt="1">
            <a:prstTxWarp prst="textArchUp">
              <a:avLst>
                <a:gd name="adj" fmla="val 9661044"/>
              </a:avLst>
            </a:prstTxWarp>
          </a:bodyPr>
          <a:lstStyle/>
          <a:p>
            <a:pPr algn="ctr"/>
            <a:r>
              <a:rPr lang="vi-VN" sz="3600" b="1" kern="10">
                <a:ln w="9525">
                  <a:solidFill>
                    <a:srgbClr val="000000"/>
                  </a:solidFill>
                  <a:round/>
                  <a:headEnd/>
                  <a:tailEnd/>
                </a:ln>
                <a:solidFill>
                  <a:srgbClr val="99FF33"/>
                </a:solidFill>
                <a:latin typeface="Times New Roman"/>
                <a:cs typeface="Times New Roman"/>
              </a:rPr>
              <a:t>CHÚC CÁC EM HỌC TẬP TỐT </a:t>
            </a:r>
          </a:p>
        </p:txBody>
      </p:sp>
    </p:spTree>
    <p:extLst>
      <p:ext uri="{BB962C8B-B14F-4D97-AF65-F5344CB8AC3E}">
        <p14:creationId xmlns:p14="http://schemas.microsoft.com/office/powerpoint/2010/main" val="3127718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grpId="0" nodeType="afterEffect">
                                  <p:stCondLst>
                                    <p:cond delay="0"/>
                                  </p:stCondLst>
                                  <p:childTnLst>
                                    <p:set>
                                      <p:cBhvr>
                                        <p:cTn id="6" dur="1" fill="hold">
                                          <p:stCondLst>
                                            <p:cond delay="0"/>
                                          </p:stCondLst>
                                        </p:cTn>
                                        <p:tgtEl>
                                          <p:spTgt spid="29707"/>
                                        </p:tgtEl>
                                        <p:attrNameLst>
                                          <p:attrName>style.visibility</p:attrName>
                                        </p:attrNameLst>
                                      </p:cBhvr>
                                      <p:to>
                                        <p:strVal val="visible"/>
                                      </p:to>
                                    </p:set>
                                    <p:anim calcmode="lin" valueType="num">
                                      <p:cBhvr>
                                        <p:cTn id="7" dur="3000" fill="hold"/>
                                        <p:tgtEl>
                                          <p:spTgt spid="29707"/>
                                        </p:tgtEl>
                                        <p:attrNameLst>
                                          <p:attrName>ppt_w</p:attrName>
                                        </p:attrNameLst>
                                      </p:cBhvr>
                                      <p:tavLst>
                                        <p:tav tm="0">
                                          <p:val>
                                            <p:strVal val="#ppt_w*0.70"/>
                                          </p:val>
                                        </p:tav>
                                        <p:tav tm="100000">
                                          <p:val>
                                            <p:strVal val="#ppt_w"/>
                                          </p:val>
                                        </p:tav>
                                      </p:tavLst>
                                    </p:anim>
                                    <p:anim calcmode="lin" valueType="num">
                                      <p:cBhvr>
                                        <p:cTn id="8" dur="3000" fill="hold"/>
                                        <p:tgtEl>
                                          <p:spTgt spid="29707"/>
                                        </p:tgtEl>
                                        <p:attrNameLst>
                                          <p:attrName>ppt_h</p:attrName>
                                        </p:attrNameLst>
                                      </p:cBhvr>
                                      <p:tavLst>
                                        <p:tav tm="0">
                                          <p:val>
                                            <p:strVal val="#ppt_h"/>
                                          </p:val>
                                        </p:tav>
                                        <p:tav tm="100000">
                                          <p:val>
                                            <p:strVal val="#ppt_h"/>
                                          </p:val>
                                        </p:tav>
                                      </p:tavLst>
                                    </p:anim>
                                    <p:animEffect transition="in" filter="fade">
                                      <p:cBhvr>
                                        <p:cTn id="9" dur="3000"/>
                                        <p:tgtEl>
                                          <p:spTgt spid="29707"/>
                                        </p:tgtEl>
                                      </p:cBhvr>
                                    </p:animEffect>
                                  </p:childTnLst>
                                </p:cTn>
                              </p:par>
                              <p:par>
                                <p:cTn id="10" presetID="1" presetClass="mediacall" presetSubtype="0" fill="hold" nodeType="withEffect">
                                  <p:stCondLst>
                                    <p:cond delay="0"/>
                                  </p:stCondLst>
                                  <p:childTnLst>
                                    <p:cmd type="call" cmd="playFrom(0.0)">
                                      <p:cBhvr>
                                        <p:cTn id="11" dur="257489" fill="hold"/>
                                        <p:tgtEl>
                                          <p:spTgt spid="296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9698"/>
                </p:tgtEl>
              </p:cMediaNode>
            </p:audio>
          </p:childTnLst>
        </p:cTn>
      </p:par>
    </p:tnLst>
    <p:bldLst>
      <p:bldP spid="297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381000"/>
            <a:ext cx="87630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smtClean="0">
                <a:solidFill>
                  <a:srgbClr val="FF3300"/>
                </a:solidFill>
                <a:latin typeface="Times New Roman" pitchFamily="18" charset="0"/>
              </a:rPr>
              <a:t>         Bài 60 –Tiết  63:</a:t>
            </a:r>
            <a:r>
              <a:rPr lang="en-US" altLang="vi-VN" sz="2800" b="1">
                <a:solidFill>
                  <a:srgbClr val="FF3300"/>
                </a:solidFill>
                <a:latin typeface="Times New Roman" pitchFamily="18" charset="0"/>
              </a:rPr>
              <a:t> </a:t>
            </a:r>
            <a:r>
              <a:rPr lang="en-US" altLang="vi-VN" sz="2800" b="1" smtClean="0">
                <a:solidFill>
                  <a:srgbClr val="FF3300"/>
                </a:solidFill>
                <a:latin typeface="Times New Roman" pitchFamily="18" charset="0"/>
              </a:rPr>
              <a:t>ĐỘNG </a:t>
            </a:r>
            <a:r>
              <a:rPr lang="en-US" altLang="vi-VN" sz="2800" b="1">
                <a:solidFill>
                  <a:srgbClr val="FF3300"/>
                </a:solidFill>
                <a:latin typeface="Times New Roman" pitchFamily="18" charset="0"/>
              </a:rPr>
              <a:t>VẬT QUÝ HIẾM </a:t>
            </a:r>
          </a:p>
        </p:txBody>
      </p:sp>
      <p:sp>
        <p:nvSpPr>
          <p:cNvPr id="6147" name="Line 5"/>
          <p:cNvSpPr>
            <a:spLocks noChangeShapeType="1"/>
          </p:cNvSpPr>
          <p:nvPr/>
        </p:nvSpPr>
        <p:spPr bwMode="auto">
          <a:xfrm>
            <a:off x="4876800" y="876300"/>
            <a:ext cx="0" cy="640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38" name="Text Box 6"/>
          <p:cNvSpPr txBox="1">
            <a:spLocks noChangeArrowheads="1"/>
          </p:cNvSpPr>
          <p:nvPr/>
        </p:nvSpPr>
        <p:spPr bwMode="auto">
          <a:xfrm>
            <a:off x="228600" y="1219200"/>
            <a:ext cx="6575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vi-VN" sz="2400" b="1" smtClean="0">
                <a:solidFill>
                  <a:srgbClr val="0000FF"/>
                </a:solidFill>
                <a:latin typeface=".VnTime" pitchFamily="34" charset="0"/>
              </a:rPr>
              <a:t>I.</a:t>
            </a:r>
            <a:r>
              <a:rPr lang="en-US" altLang="vi-VN" sz="2400" b="1" smtClean="0">
                <a:solidFill>
                  <a:srgbClr val="0000FF"/>
                </a:solidFill>
                <a:latin typeface="Times New Roman" pitchFamily="18" charset="0"/>
              </a:rPr>
              <a:t>THẾ </a:t>
            </a:r>
            <a:r>
              <a:rPr lang="en-US" altLang="vi-VN" sz="2400" b="1">
                <a:solidFill>
                  <a:srgbClr val="0000FF"/>
                </a:solidFill>
                <a:latin typeface="Times New Roman" pitchFamily="18" charset="0"/>
              </a:rPr>
              <a:t>NÀO LÀ ĐỘNG VẬT QUÍ </a:t>
            </a:r>
            <a:r>
              <a:rPr lang="en-US" altLang="vi-VN" sz="2400" b="1" smtClean="0">
                <a:solidFill>
                  <a:srgbClr val="0000FF"/>
                </a:solidFill>
                <a:latin typeface="Times New Roman" pitchFamily="18" charset="0"/>
              </a:rPr>
              <a:t>HIẾM ? </a:t>
            </a:r>
            <a:endParaRPr lang="en-US" altLang="vi-VN" sz="2400" b="1">
              <a:solidFill>
                <a:srgbClr val="0000FF"/>
              </a:solidFill>
              <a:latin typeface="Times New Roman" pitchFamily="18" charset="0"/>
            </a:endParaRPr>
          </a:p>
        </p:txBody>
      </p:sp>
    </p:spTree>
    <p:extLst>
      <p:ext uri="{BB962C8B-B14F-4D97-AF65-F5344CB8AC3E}">
        <p14:creationId xmlns:p14="http://schemas.microsoft.com/office/powerpoint/2010/main" val="424526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8438">
                                            <p:txEl>
                                              <p:pRg st="0" end="0"/>
                                            </p:txEl>
                                          </p:spTgt>
                                        </p:tgtEl>
                                        <p:attrNameLst>
                                          <p:attrName>style.visibility</p:attrName>
                                        </p:attrNameLst>
                                      </p:cBhvr>
                                      <p:to>
                                        <p:strVal val="visible"/>
                                      </p:to>
                                    </p:set>
                                    <p:anim calcmode="discrete" valueType="clr">
                                      <p:cBhvr override="childStyle">
                                        <p:cTn id="12" dur="80"/>
                                        <p:tgtEl>
                                          <p:spTgt spid="184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3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843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657600" y="6096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400">
                <a:latin typeface="Times New Roman" pitchFamily="18" charset="0"/>
              </a:rPr>
              <a:t>Hổ Siberi</a:t>
            </a:r>
          </a:p>
        </p:txBody>
      </p:sp>
    </p:spTree>
    <p:extLst>
      <p:ext uri="{BB962C8B-B14F-4D97-AF65-F5344CB8AC3E}">
        <p14:creationId xmlns:p14="http://schemas.microsoft.com/office/powerpoint/2010/main" val="403382535"/>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80519112941-351-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6934200" y="2209800"/>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800">
                <a:latin typeface="Times New Roman" pitchFamily="18" charset="0"/>
              </a:rPr>
              <a:t>Linh dương sừng queo</a:t>
            </a:r>
          </a:p>
        </p:txBody>
      </p:sp>
    </p:spTree>
    <p:extLst>
      <p:ext uri="{BB962C8B-B14F-4D97-AF65-F5344CB8AC3E}">
        <p14:creationId xmlns:p14="http://schemas.microsoft.com/office/powerpoint/2010/main" val="2067380967"/>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80519112942-824-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8077200" y="2133600"/>
            <a:ext cx="106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800">
                <a:latin typeface="Times New Roman" pitchFamily="18" charset="0"/>
              </a:rPr>
              <a:t>Hà mã lùn</a:t>
            </a:r>
          </a:p>
        </p:txBody>
      </p:sp>
    </p:spTree>
    <p:extLst>
      <p:ext uri="{BB962C8B-B14F-4D97-AF65-F5344CB8AC3E}">
        <p14:creationId xmlns:p14="http://schemas.microsoft.com/office/powerpoint/2010/main" val="1263800569"/>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2400"/>
            <a:ext cx="88392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3657600" y="6096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400">
                <a:latin typeface="Times New Roman" pitchFamily="18" charset="0"/>
              </a:rPr>
              <a:t>Gấu trúc</a:t>
            </a:r>
          </a:p>
        </p:txBody>
      </p:sp>
      <p:pic>
        <p:nvPicPr>
          <p:cNvPr id="99332" name="Picture 4" descr="080519112943-771-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1132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linds(horizontal)">
                                      <p:cBhvr>
                                        <p:cTn id="7" dur="5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99330"/>
                                        </p:tgtEl>
                                      </p:cBhvr>
                                    </p:animEffect>
                                    <p:set>
                                      <p:cBhvr>
                                        <p:cTn id="12" dur="1" fill="hold">
                                          <p:stCondLst>
                                            <p:cond delay="499"/>
                                          </p:stCondLst>
                                        </p:cTn>
                                        <p:tgtEl>
                                          <p:spTgt spid="99330"/>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99332"/>
                                        </p:tgtEl>
                                        <p:attrNameLst>
                                          <p:attrName>style.visibility</p:attrName>
                                        </p:attrNameLst>
                                      </p:cBhvr>
                                      <p:to>
                                        <p:strVal val="visible"/>
                                      </p:to>
                                    </p:set>
                                    <p:animEffect transition="in" filter="blinds(horizontal)">
                                      <p:cBhvr>
                                        <p:cTn id="16"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228600" y="58674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spcBef>
                <a:spcPct val="50000"/>
              </a:spcBef>
            </a:pPr>
            <a:r>
              <a:rPr lang="en-US" altLang="vi-VN" sz="2400">
                <a:latin typeface="Times New Roman" pitchFamily="18" charset="0"/>
              </a:rPr>
              <a:t>Têtê là một trong những loài động vật quý hiếm.</a:t>
            </a:r>
          </a:p>
        </p:txBody>
      </p:sp>
      <p:pic>
        <p:nvPicPr>
          <p:cNvPr id="125956" name="Picture 4" descr="article1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5"/>
          <p:cNvSpPr txBox="1">
            <a:spLocks noChangeArrowheads="1"/>
          </p:cNvSpPr>
          <p:nvPr/>
        </p:nvSpPr>
        <p:spPr bwMode="auto">
          <a:xfrm>
            <a:off x="4876800" y="5943600"/>
            <a:ext cx="388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400">
                <a:latin typeface="Times New Roman" pitchFamily="18" charset="0"/>
              </a:rPr>
              <a:t>Voọc là một trong những loài động vật quý hiếm</a:t>
            </a:r>
            <a:r>
              <a:rPr lang="en-US" altLang="vi-VN" sz="2000">
                <a:latin typeface="Times New Roman" pitchFamily="18" charset="0"/>
              </a:rPr>
              <a:t> </a:t>
            </a:r>
          </a:p>
        </p:txBody>
      </p:sp>
    </p:spTree>
    <p:extLst>
      <p:ext uri="{BB962C8B-B14F-4D97-AF65-F5344CB8AC3E}">
        <p14:creationId xmlns:p14="http://schemas.microsoft.com/office/powerpoint/2010/main" val="251162710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linds(horizontal)">
                                      <p:cBhvr>
                                        <p:cTn id="7" dur="500"/>
                                        <p:tgtEl>
                                          <p:spTgt spid="1259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5955"/>
                                        </p:tgtEl>
                                        <p:attrNameLst>
                                          <p:attrName>style.visibility</p:attrName>
                                        </p:attrNameLst>
                                      </p:cBhvr>
                                      <p:to>
                                        <p:strVal val="visible"/>
                                      </p:to>
                                    </p:set>
                                    <p:animEffect transition="in" filter="blinds(horizontal)">
                                      <p:cBhvr>
                                        <p:cTn id="10" dur="500"/>
                                        <p:tgtEl>
                                          <p:spTgt spid="1259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5956"/>
                                        </p:tgtEl>
                                        <p:attrNameLst>
                                          <p:attrName>style.visibility</p:attrName>
                                        </p:attrNameLst>
                                      </p:cBhvr>
                                      <p:to>
                                        <p:strVal val="visible"/>
                                      </p:to>
                                    </p:set>
                                    <p:animEffect transition="in" filter="box(in)">
                                      <p:cBhvr>
                                        <p:cTn id="15" dur="500"/>
                                        <p:tgtEl>
                                          <p:spTgt spid="12595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5957"/>
                                        </p:tgtEl>
                                        <p:attrNameLst>
                                          <p:attrName>style.visibility</p:attrName>
                                        </p:attrNameLst>
                                      </p:cBhvr>
                                      <p:to>
                                        <p:strVal val="visible"/>
                                      </p:to>
                                    </p:set>
                                    <p:animEffect transition="in" filter="box(in)">
                                      <p:cBhvr>
                                        <p:cTn id="18"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259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352800" y="5943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vi-VN" sz="2400">
                <a:latin typeface="Times New Roman" pitchFamily="18" charset="0"/>
              </a:rPr>
              <a:t>Báo Châu Phi</a:t>
            </a:r>
          </a:p>
        </p:txBody>
      </p:sp>
    </p:spTree>
    <p:extLst>
      <p:ext uri="{BB962C8B-B14F-4D97-AF65-F5344CB8AC3E}">
        <p14:creationId xmlns:p14="http://schemas.microsoft.com/office/powerpoint/2010/main" val="3144760622"/>
      </p:ext>
    </p:extLst>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907</Words>
  <Application>Microsoft Office PowerPoint</Application>
  <PresentationFormat>On-screen Show (4:3)</PresentationFormat>
  <Paragraphs>112</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KIỂM TRA BÀI CŨ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biện pháp bảo vệ động vật quý hiếm</vt:lpstr>
      <vt:lpstr>PowerPoint Presentation</vt:lpstr>
      <vt:lpstr>PowerPoint Presentation</vt:lpstr>
      <vt:lpstr>PowerPoint Presentation</vt:lpstr>
      <vt:lpstr>PowerPoint Presentation</vt:lpstr>
      <vt:lpstr>PowerPoint Presentation</vt:lpstr>
      <vt:lpstr>PowerPoint Presentation</vt:lpstr>
      <vt:lpstr>CỦNG CỐ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cp:revision>
  <dcterms:created xsi:type="dcterms:W3CDTF">2019-04-13T13:54:38Z</dcterms:created>
  <dcterms:modified xsi:type="dcterms:W3CDTF">2019-05-15T14:15:06Z</dcterms:modified>
</cp:coreProperties>
</file>